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9"/>
  </p:notesMasterIdLst>
  <p:sldIdLst>
    <p:sldId id="256" r:id="rId3"/>
    <p:sldId id="293" r:id="rId4"/>
    <p:sldId id="450" r:id="rId5"/>
    <p:sldId id="492" r:id="rId6"/>
    <p:sldId id="497" r:id="rId7"/>
    <p:sldId id="500" r:id="rId8"/>
    <p:sldId id="499" r:id="rId9"/>
    <p:sldId id="502" r:id="rId10"/>
    <p:sldId id="501" r:id="rId11"/>
    <p:sldId id="503" r:id="rId12"/>
    <p:sldId id="504" r:id="rId13"/>
    <p:sldId id="505" r:id="rId14"/>
    <p:sldId id="507" r:id="rId15"/>
    <p:sldId id="506" r:id="rId16"/>
    <p:sldId id="508" r:id="rId17"/>
    <p:sldId id="321" r:id="rId18"/>
  </p:sldIdLst>
  <p:sldSz cx="9144000" cy="6858000" type="screen4x3"/>
  <p:notesSz cx="6858000" cy="9144000"/>
  <p:defaultTextStyle>
    <a:defPPr>
      <a:defRPr lang="zh-CN"/>
    </a:defPPr>
    <a:lvl1pPr algn="l" rtl="0" eaLnBrk="0" fontAlgn="base" hangingPunct="0">
      <a:spcBef>
        <a:spcPct val="0"/>
      </a:spcBef>
      <a:spcAft>
        <a:spcPct val="0"/>
      </a:spcAft>
      <a:defRPr sz="3200" b="1" kern="1200">
        <a:solidFill>
          <a:schemeClr val="tx1"/>
        </a:solidFill>
        <a:latin typeface="Times New Roman" panose="02020603050405020304" pitchFamily="18" charset="0"/>
        <a:ea typeface="华文楷体" panose="02010600040101010101" pitchFamily="2" charset="-122"/>
        <a:cs typeface="+mn-cs"/>
      </a:defRPr>
    </a:lvl1pPr>
    <a:lvl2pPr marL="457200" algn="l" rtl="0" eaLnBrk="0" fontAlgn="base" hangingPunct="0">
      <a:spcBef>
        <a:spcPct val="0"/>
      </a:spcBef>
      <a:spcAft>
        <a:spcPct val="0"/>
      </a:spcAft>
      <a:defRPr sz="3200" b="1" kern="1200">
        <a:solidFill>
          <a:schemeClr val="tx1"/>
        </a:solidFill>
        <a:latin typeface="Times New Roman" panose="02020603050405020304" pitchFamily="18" charset="0"/>
        <a:ea typeface="华文楷体" panose="02010600040101010101" pitchFamily="2" charset="-122"/>
        <a:cs typeface="+mn-cs"/>
      </a:defRPr>
    </a:lvl2pPr>
    <a:lvl3pPr marL="914400" algn="l" rtl="0" eaLnBrk="0" fontAlgn="base" hangingPunct="0">
      <a:spcBef>
        <a:spcPct val="0"/>
      </a:spcBef>
      <a:spcAft>
        <a:spcPct val="0"/>
      </a:spcAft>
      <a:defRPr sz="3200" b="1" kern="1200">
        <a:solidFill>
          <a:schemeClr val="tx1"/>
        </a:solidFill>
        <a:latin typeface="Times New Roman" panose="02020603050405020304" pitchFamily="18" charset="0"/>
        <a:ea typeface="华文楷体" panose="02010600040101010101" pitchFamily="2" charset="-122"/>
        <a:cs typeface="+mn-cs"/>
      </a:defRPr>
    </a:lvl3pPr>
    <a:lvl4pPr marL="1371600" algn="l" rtl="0" eaLnBrk="0" fontAlgn="base" hangingPunct="0">
      <a:spcBef>
        <a:spcPct val="0"/>
      </a:spcBef>
      <a:spcAft>
        <a:spcPct val="0"/>
      </a:spcAft>
      <a:defRPr sz="3200" b="1" kern="1200">
        <a:solidFill>
          <a:schemeClr val="tx1"/>
        </a:solidFill>
        <a:latin typeface="Times New Roman" panose="02020603050405020304" pitchFamily="18" charset="0"/>
        <a:ea typeface="华文楷体" panose="02010600040101010101" pitchFamily="2" charset="-122"/>
        <a:cs typeface="+mn-cs"/>
      </a:defRPr>
    </a:lvl4pPr>
    <a:lvl5pPr marL="1828800" algn="l" rtl="0" eaLnBrk="0" fontAlgn="base" hangingPunct="0">
      <a:spcBef>
        <a:spcPct val="0"/>
      </a:spcBef>
      <a:spcAft>
        <a:spcPct val="0"/>
      </a:spcAft>
      <a:defRPr sz="3200" b="1" kern="1200">
        <a:solidFill>
          <a:schemeClr val="tx1"/>
        </a:solidFill>
        <a:latin typeface="Times New Roman" panose="02020603050405020304" pitchFamily="18" charset="0"/>
        <a:ea typeface="华文楷体" panose="02010600040101010101" pitchFamily="2" charset="-122"/>
        <a:cs typeface="+mn-cs"/>
      </a:defRPr>
    </a:lvl5pPr>
    <a:lvl6pPr marL="2286000" algn="l" defTabSz="914400" rtl="0" eaLnBrk="1" latinLnBrk="0" hangingPunct="1">
      <a:defRPr sz="3200" b="1" kern="1200">
        <a:solidFill>
          <a:schemeClr val="tx1"/>
        </a:solidFill>
        <a:latin typeface="Times New Roman" panose="02020603050405020304" pitchFamily="18" charset="0"/>
        <a:ea typeface="华文楷体" panose="02010600040101010101" pitchFamily="2" charset="-122"/>
        <a:cs typeface="+mn-cs"/>
      </a:defRPr>
    </a:lvl6pPr>
    <a:lvl7pPr marL="2743200" algn="l" defTabSz="914400" rtl="0" eaLnBrk="1" latinLnBrk="0" hangingPunct="1">
      <a:defRPr sz="3200" b="1" kern="1200">
        <a:solidFill>
          <a:schemeClr val="tx1"/>
        </a:solidFill>
        <a:latin typeface="Times New Roman" panose="02020603050405020304" pitchFamily="18" charset="0"/>
        <a:ea typeface="华文楷体" panose="02010600040101010101" pitchFamily="2" charset="-122"/>
        <a:cs typeface="+mn-cs"/>
      </a:defRPr>
    </a:lvl7pPr>
    <a:lvl8pPr marL="3200400" algn="l" defTabSz="914400" rtl="0" eaLnBrk="1" latinLnBrk="0" hangingPunct="1">
      <a:defRPr sz="3200" b="1" kern="1200">
        <a:solidFill>
          <a:schemeClr val="tx1"/>
        </a:solidFill>
        <a:latin typeface="Times New Roman" panose="02020603050405020304" pitchFamily="18" charset="0"/>
        <a:ea typeface="华文楷体" panose="02010600040101010101" pitchFamily="2" charset="-122"/>
        <a:cs typeface="+mn-cs"/>
      </a:defRPr>
    </a:lvl8pPr>
    <a:lvl9pPr marL="3657600" algn="l" defTabSz="914400" rtl="0" eaLnBrk="1" latinLnBrk="0" hangingPunct="1">
      <a:defRPr sz="3200" b="1" kern="1200">
        <a:solidFill>
          <a:schemeClr val="tx1"/>
        </a:solidFill>
        <a:latin typeface="Times New Roman" panose="02020603050405020304" pitchFamily="18" charset="0"/>
        <a:ea typeface="华文楷体" panose="02010600040101010101" pitchFamily="2" charset="-122"/>
        <a:cs typeface="+mn-cs"/>
      </a:defRPr>
    </a:lvl9pPr>
  </p:defaultTextStyle>
  <p:extLst>
    <p:ext uri="{EFAFB233-063F-42B5-8137-9DF3F51BA10A}">
      <p15:sldGuideLst xmlns:p15="http://schemas.microsoft.com/office/powerpoint/2012/main">
        <p15:guide id="1" orient="horz" pos="2188">
          <p15:clr>
            <a:srgbClr val="A4A3A4"/>
          </p15:clr>
        </p15:guide>
        <p15:guide id="2" pos="30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1A9E"/>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4" autoAdjust="0"/>
    <p:restoredTop sz="94550" autoAdjust="0"/>
  </p:normalViewPr>
  <p:slideViewPr>
    <p:cSldViewPr>
      <p:cViewPr varScale="1">
        <p:scale>
          <a:sx n="125" d="100"/>
          <a:sy n="125" d="100"/>
        </p:scale>
        <p:origin x="1200" y="102"/>
      </p:cViewPr>
      <p:guideLst>
        <p:guide orient="horz" pos="2188"/>
        <p:guide pos="30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kumimoji="1" sz="1200">
                <a:ea typeface="方正彩云简体" pitchFamily="65"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kumimoji="1" sz="1200">
                <a:ea typeface="方正彩云简体" pitchFamily="65" charset="-122"/>
              </a:defRPr>
            </a:lvl1pPr>
          </a:lstStyle>
          <a:p>
            <a:pPr>
              <a:defRPr/>
            </a:pPr>
            <a:fld id="{4DFE59D8-A8D7-4884-A3E8-F65AC8505454}" type="datetimeFigureOut">
              <a:rPr lang="zh-CN" altLang="en-US"/>
              <a:t>2022/3/17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kumimoji="1" sz="1200">
                <a:ea typeface="方正彩云简体" pitchFamily="65"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eaLnBrk="1" hangingPunct="1">
              <a:defRPr sz="1200">
                <a:ea typeface="方正彩云简体" pitchFamily="65" charset="-122"/>
              </a:defRPr>
            </a:lvl1pPr>
          </a:lstStyle>
          <a:p>
            <a:pPr>
              <a:defRPr/>
            </a:pPr>
            <a:fld id="{8A252FF3-249D-4845-BDDF-7D98499BF803}" type="slidenum">
              <a:rPr lang="zh-CN" altLang="en-US"/>
              <a:t>‹#›</a:t>
            </a:fld>
            <a:endParaRPr lang="zh-CN" altLang="en-US"/>
          </a:p>
        </p:txBody>
      </p:sp>
    </p:spTree>
    <p:extLst>
      <p:ext uri="{BB962C8B-B14F-4D97-AF65-F5344CB8AC3E}">
        <p14:creationId xmlns:p14="http://schemas.microsoft.com/office/powerpoint/2010/main" val="2106333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noProof="1"/>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a:t>单击此处编辑母版副标题样式</a:t>
            </a:r>
          </a:p>
        </p:txBody>
      </p:sp>
      <p:sp>
        <p:nvSpPr>
          <p:cNvPr id="4" name="Rectangle 5"/>
          <p:cNvSpPr>
            <a:spLocks noGrp="1" noChangeArrowheads="1"/>
          </p:cNvSpPr>
          <p:nvPr>
            <p:ph type="dt" sz="half" idx="10"/>
          </p:nvPr>
        </p:nvSpPr>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p:txBody>
          <a:bodyPr/>
          <a:lstStyle>
            <a:lvl1pPr>
              <a:defRPr/>
            </a:lvl1pPr>
          </a:lstStyle>
          <a:p>
            <a:pPr>
              <a:defRPr/>
            </a:pPr>
            <a:fld id="{6A5BA5C8-B203-4F08-A28E-51BB8F335102}" type="slidenum">
              <a:rPr lang="en-US" altLang="zh-CN"/>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5"/>
          <p:cNvSpPr>
            <a:spLocks noGrp="1" noChangeArrowheads="1"/>
          </p:cNvSpPr>
          <p:nvPr>
            <p:ph type="dt" sz="half" idx="10"/>
          </p:nvPr>
        </p:nvSpPr>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p:txBody>
          <a:bodyPr/>
          <a:lstStyle>
            <a:lvl1pPr>
              <a:defRPr/>
            </a:lvl1pPr>
          </a:lstStyle>
          <a:p>
            <a:pPr>
              <a:defRPr/>
            </a:pPr>
            <a:fld id="{3A2C679C-A699-46FE-A2E5-6D8A461B9D95}" type="slidenum">
              <a:rPr lang="en-US" altLang="zh-CN"/>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10350" y="609600"/>
            <a:ext cx="1847850" cy="548640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1066800" y="609600"/>
            <a:ext cx="5391150" cy="548640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5"/>
          <p:cNvSpPr>
            <a:spLocks noGrp="1" noChangeArrowheads="1"/>
          </p:cNvSpPr>
          <p:nvPr>
            <p:ph type="dt" sz="half" idx="10"/>
          </p:nvPr>
        </p:nvSpPr>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p:txBody>
          <a:bodyPr/>
          <a:lstStyle>
            <a:lvl1pPr>
              <a:defRPr/>
            </a:lvl1pPr>
          </a:lstStyle>
          <a:p>
            <a:pPr>
              <a:defRPr/>
            </a:pPr>
            <a:fld id="{60BBF13D-EEB5-41EA-B3EC-A59E16B42E82}" type="slidenum">
              <a:rPr lang="en-US" altLang="zh-CN"/>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noProof="1"/>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a:t>单击此处编辑母版副标题样式</a:t>
            </a:r>
          </a:p>
        </p:txBody>
      </p:sp>
      <p:sp>
        <p:nvSpPr>
          <p:cNvPr id="4" name="Rectangle 5"/>
          <p:cNvSpPr>
            <a:spLocks noGrp="1" noChangeArrowheads="1"/>
          </p:cNvSpPr>
          <p:nvPr>
            <p:ph type="dt" sz="half" idx="10"/>
          </p:nvPr>
        </p:nvSpPr>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p:txBody>
          <a:bodyPr/>
          <a:lstStyle>
            <a:lvl1pPr>
              <a:defRPr/>
            </a:lvl1pPr>
          </a:lstStyle>
          <a:p>
            <a:pPr>
              <a:defRPr/>
            </a:pPr>
            <a:fld id="{B5C9D916-E1DC-4716-84DE-35B63ABBD95A}" type="slidenum">
              <a:rPr lang="en-US" altLang="zh-CN"/>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5"/>
          <p:cNvSpPr>
            <a:spLocks noGrp="1" noChangeArrowheads="1"/>
          </p:cNvSpPr>
          <p:nvPr>
            <p:ph type="dt" sz="half" idx="10"/>
          </p:nvPr>
        </p:nvSpPr>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p:txBody>
          <a:bodyPr/>
          <a:lstStyle>
            <a:lvl1pPr>
              <a:defRPr/>
            </a:lvl1pPr>
          </a:lstStyle>
          <a:p>
            <a:pPr>
              <a:defRPr/>
            </a:pPr>
            <a:fld id="{5D7F9DAC-9785-4A04-83CB-120B108031A8}" type="slidenum">
              <a:rPr lang="en-US" altLang="zh-CN"/>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
        <p:nvSpPr>
          <p:cNvPr id="4" name="Rectangle 5"/>
          <p:cNvSpPr>
            <a:spLocks noGrp="1" noChangeArrowheads="1"/>
          </p:cNvSpPr>
          <p:nvPr>
            <p:ph type="dt" sz="half" idx="10"/>
          </p:nvPr>
        </p:nvSpPr>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p:txBody>
          <a:bodyPr/>
          <a:lstStyle>
            <a:lvl1pPr>
              <a:defRPr/>
            </a:lvl1pPr>
          </a:lstStyle>
          <a:p>
            <a:pPr>
              <a:defRPr/>
            </a:pPr>
            <a:fld id="{49DC12DB-C36C-4ABC-9344-C95F095A0DE4}" type="slidenum">
              <a:rPr lang="en-US" altLang="zh-CN"/>
              <a:t>‹#›</a:t>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1066800" y="19812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838700" y="19812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Rectangle 5"/>
          <p:cNvSpPr>
            <a:spLocks noGrp="1" noChangeArrowheads="1"/>
          </p:cNvSpPr>
          <p:nvPr>
            <p:ph type="dt" sz="half" idx="10"/>
          </p:nvPr>
        </p:nvSpPr>
        <p:spPr/>
        <p:txBody>
          <a:bodyPr/>
          <a:lstStyle>
            <a:lvl1pPr>
              <a:defRPr/>
            </a:lvl1pPr>
          </a:lstStyle>
          <a:p>
            <a:pPr>
              <a:defRPr/>
            </a:pPr>
            <a:endParaRPr lang="en-US" altLang="zh-CN"/>
          </a:p>
        </p:txBody>
      </p:sp>
      <p:sp>
        <p:nvSpPr>
          <p:cNvPr id="6" name="Rectangle 6"/>
          <p:cNvSpPr>
            <a:spLocks noGrp="1" noChangeArrowheads="1"/>
          </p:cNvSpPr>
          <p:nvPr>
            <p:ph type="ftr" sz="quarter" idx="11"/>
          </p:nvPr>
        </p:nvSpPr>
        <p:spPr/>
        <p:txBody>
          <a:bodyPr/>
          <a:lstStyle>
            <a:lvl1pPr>
              <a:defRPr/>
            </a:lvl1pPr>
          </a:lstStyle>
          <a:p>
            <a:pPr>
              <a:defRPr/>
            </a:pPr>
            <a:endParaRPr lang="en-US" altLang="zh-CN"/>
          </a:p>
        </p:txBody>
      </p:sp>
      <p:sp>
        <p:nvSpPr>
          <p:cNvPr id="7" name="Rectangle 7"/>
          <p:cNvSpPr>
            <a:spLocks noGrp="1" noChangeArrowheads="1"/>
          </p:cNvSpPr>
          <p:nvPr>
            <p:ph type="sldNum" sz="quarter" idx="12"/>
          </p:nvPr>
        </p:nvSpPr>
        <p:spPr/>
        <p:txBody>
          <a:bodyPr/>
          <a:lstStyle>
            <a:lvl1pPr>
              <a:defRPr/>
            </a:lvl1pPr>
          </a:lstStyle>
          <a:p>
            <a:pPr>
              <a:defRPr/>
            </a:pPr>
            <a:fld id="{CDCF8871-DDE4-41E6-85A2-C18093B57818}" type="slidenum">
              <a:rPr lang="en-US" altLang="zh-CN"/>
              <a:t>‹#›</a:t>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noProof="1"/>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Rectangle 5"/>
          <p:cNvSpPr>
            <a:spLocks noGrp="1" noChangeArrowheads="1"/>
          </p:cNvSpPr>
          <p:nvPr>
            <p:ph type="dt" sz="half" idx="10"/>
          </p:nvPr>
        </p:nvSpPr>
        <p:spPr/>
        <p:txBody>
          <a:bodyPr/>
          <a:lstStyle>
            <a:lvl1pPr>
              <a:defRPr/>
            </a:lvl1pPr>
          </a:lstStyle>
          <a:p>
            <a:pPr>
              <a:defRPr/>
            </a:pPr>
            <a:endParaRPr lang="en-US" altLang="zh-CN"/>
          </a:p>
        </p:txBody>
      </p:sp>
      <p:sp>
        <p:nvSpPr>
          <p:cNvPr id="8" name="Rectangle 6"/>
          <p:cNvSpPr>
            <a:spLocks noGrp="1" noChangeArrowheads="1"/>
          </p:cNvSpPr>
          <p:nvPr>
            <p:ph type="ftr" sz="quarter" idx="11"/>
          </p:nvPr>
        </p:nvSpPr>
        <p:spPr/>
        <p:txBody>
          <a:bodyPr/>
          <a:lstStyle>
            <a:lvl1pPr>
              <a:defRPr/>
            </a:lvl1pPr>
          </a:lstStyle>
          <a:p>
            <a:pPr>
              <a:defRPr/>
            </a:pPr>
            <a:endParaRPr lang="en-US" altLang="zh-CN"/>
          </a:p>
        </p:txBody>
      </p:sp>
      <p:sp>
        <p:nvSpPr>
          <p:cNvPr id="9" name="Rectangle 7"/>
          <p:cNvSpPr>
            <a:spLocks noGrp="1" noChangeArrowheads="1"/>
          </p:cNvSpPr>
          <p:nvPr>
            <p:ph type="sldNum" sz="quarter" idx="12"/>
          </p:nvPr>
        </p:nvSpPr>
        <p:spPr/>
        <p:txBody>
          <a:bodyPr/>
          <a:lstStyle>
            <a:lvl1pPr>
              <a:defRPr/>
            </a:lvl1pPr>
          </a:lstStyle>
          <a:p>
            <a:pPr>
              <a:defRPr/>
            </a:pPr>
            <a:fld id="{59AC15FD-D5CB-4EC0-8641-8398151FA989}" type="slidenum">
              <a:rPr lang="en-US" altLang="zh-CN"/>
              <a:t>‹#›</a:t>
            </a:fld>
            <a:endParaRPr lang="en-US"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Rectangle 5"/>
          <p:cNvSpPr>
            <a:spLocks noGrp="1" noChangeArrowheads="1"/>
          </p:cNvSpPr>
          <p:nvPr>
            <p:ph type="dt" sz="half" idx="10"/>
          </p:nvPr>
        </p:nvSpPr>
        <p:spPr/>
        <p:txBody>
          <a:bodyPr/>
          <a:lstStyle>
            <a:lvl1pPr>
              <a:defRPr/>
            </a:lvl1pPr>
          </a:lstStyle>
          <a:p>
            <a:pPr>
              <a:defRPr/>
            </a:pPr>
            <a:endParaRPr lang="en-US" altLang="zh-CN"/>
          </a:p>
        </p:txBody>
      </p:sp>
      <p:sp>
        <p:nvSpPr>
          <p:cNvPr id="4" name="Rectangle 6"/>
          <p:cNvSpPr>
            <a:spLocks noGrp="1" noChangeArrowheads="1"/>
          </p:cNvSpPr>
          <p:nvPr>
            <p:ph type="ftr" sz="quarter" idx="11"/>
          </p:nvPr>
        </p:nvSpPr>
        <p:spPr/>
        <p:txBody>
          <a:bodyPr/>
          <a:lstStyle>
            <a:lvl1pPr>
              <a:defRPr/>
            </a:lvl1pPr>
          </a:lstStyle>
          <a:p>
            <a:pPr>
              <a:defRPr/>
            </a:pPr>
            <a:endParaRPr lang="en-US" altLang="zh-CN"/>
          </a:p>
        </p:txBody>
      </p:sp>
      <p:sp>
        <p:nvSpPr>
          <p:cNvPr id="5" name="Rectangle 7"/>
          <p:cNvSpPr>
            <a:spLocks noGrp="1" noChangeArrowheads="1"/>
          </p:cNvSpPr>
          <p:nvPr>
            <p:ph type="sldNum" sz="quarter" idx="12"/>
          </p:nvPr>
        </p:nvSpPr>
        <p:spPr/>
        <p:txBody>
          <a:bodyPr/>
          <a:lstStyle>
            <a:lvl1pPr>
              <a:defRPr/>
            </a:lvl1pPr>
          </a:lstStyle>
          <a:p>
            <a:pPr>
              <a:defRPr/>
            </a:pPr>
            <a:fld id="{6801BF9C-9D51-490B-B54A-96AE5BBB4FC3}" type="slidenum">
              <a:rPr lang="en-US" altLang="zh-CN"/>
              <a:t>‹#›</a:t>
            </a:fld>
            <a:endParaRPr lang="en-US"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US" altLang="zh-CN"/>
          </a:p>
        </p:txBody>
      </p:sp>
      <p:sp>
        <p:nvSpPr>
          <p:cNvPr id="3" name="Rectangle 6"/>
          <p:cNvSpPr>
            <a:spLocks noGrp="1" noChangeArrowheads="1"/>
          </p:cNvSpPr>
          <p:nvPr>
            <p:ph type="ftr" sz="quarter" idx="11"/>
          </p:nvPr>
        </p:nvSpPr>
        <p:spPr/>
        <p:txBody>
          <a:bodyPr/>
          <a:lstStyle>
            <a:lvl1pPr>
              <a:defRPr/>
            </a:lvl1pPr>
          </a:lstStyle>
          <a:p>
            <a:pPr>
              <a:defRPr/>
            </a:pPr>
            <a:endParaRPr lang="en-US" altLang="zh-CN"/>
          </a:p>
        </p:txBody>
      </p:sp>
      <p:sp>
        <p:nvSpPr>
          <p:cNvPr id="4" name="Rectangle 7"/>
          <p:cNvSpPr>
            <a:spLocks noGrp="1" noChangeArrowheads="1"/>
          </p:cNvSpPr>
          <p:nvPr>
            <p:ph type="sldNum" sz="quarter" idx="12"/>
          </p:nvPr>
        </p:nvSpPr>
        <p:spPr/>
        <p:txBody>
          <a:bodyPr/>
          <a:lstStyle>
            <a:lvl1pPr>
              <a:defRPr/>
            </a:lvl1pPr>
          </a:lstStyle>
          <a:p>
            <a:pPr>
              <a:defRPr/>
            </a:pPr>
            <a:fld id="{CA7563C8-14A2-4216-948C-D3DE154BB82B}" type="slidenum">
              <a:rPr lang="en-US" altLang="zh-CN"/>
              <a:t>‹#›</a:t>
            </a:fld>
            <a:endParaRPr lang="en-US"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5"/>
          <p:cNvSpPr>
            <a:spLocks noGrp="1" noChangeArrowheads="1"/>
          </p:cNvSpPr>
          <p:nvPr>
            <p:ph type="dt" sz="half" idx="10"/>
          </p:nvPr>
        </p:nvSpPr>
        <p:spPr/>
        <p:txBody>
          <a:bodyPr/>
          <a:lstStyle>
            <a:lvl1pPr>
              <a:defRPr/>
            </a:lvl1pPr>
          </a:lstStyle>
          <a:p>
            <a:pPr>
              <a:defRPr/>
            </a:pPr>
            <a:endParaRPr lang="en-US" altLang="zh-CN"/>
          </a:p>
        </p:txBody>
      </p:sp>
      <p:sp>
        <p:nvSpPr>
          <p:cNvPr id="6" name="Rectangle 6"/>
          <p:cNvSpPr>
            <a:spLocks noGrp="1" noChangeArrowheads="1"/>
          </p:cNvSpPr>
          <p:nvPr>
            <p:ph type="ftr" sz="quarter" idx="11"/>
          </p:nvPr>
        </p:nvSpPr>
        <p:spPr/>
        <p:txBody>
          <a:bodyPr/>
          <a:lstStyle>
            <a:lvl1pPr>
              <a:defRPr/>
            </a:lvl1pPr>
          </a:lstStyle>
          <a:p>
            <a:pPr>
              <a:defRPr/>
            </a:pPr>
            <a:endParaRPr lang="en-US" altLang="zh-CN"/>
          </a:p>
        </p:txBody>
      </p:sp>
      <p:sp>
        <p:nvSpPr>
          <p:cNvPr id="7" name="Rectangle 7"/>
          <p:cNvSpPr>
            <a:spLocks noGrp="1" noChangeArrowheads="1"/>
          </p:cNvSpPr>
          <p:nvPr>
            <p:ph type="sldNum" sz="quarter" idx="12"/>
          </p:nvPr>
        </p:nvSpPr>
        <p:spPr/>
        <p:txBody>
          <a:bodyPr/>
          <a:lstStyle>
            <a:lvl1pPr>
              <a:defRPr/>
            </a:lvl1pPr>
          </a:lstStyle>
          <a:p>
            <a:pPr>
              <a:defRPr/>
            </a:pPr>
            <a:fld id="{61181EB7-11F1-454B-AB0F-44BD9351F6BF}" type="slidenum">
              <a:rPr lang="en-US" altLang="zh-CN"/>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5"/>
          <p:cNvSpPr>
            <a:spLocks noGrp="1" noChangeArrowheads="1"/>
          </p:cNvSpPr>
          <p:nvPr>
            <p:ph type="dt" sz="half" idx="10"/>
          </p:nvPr>
        </p:nvSpPr>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p:txBody>
          <a:bodyPr/>
          <a:lstStyle>
            <a:lvl1pPr>
              <a:defRPr/>
            </a:lvl1pPr>
          </a:lstStyle>
          <a:p>
            <a:pPr>
              <a:defRPr/>
            </a:pPr>
            <a:fld id="{A8248E12-D6D6-4299-94B3-E9874A4BA466}" type="slidenum">
              <a:rPr lang="en-US" altLang="zh-CN"/>
              <a:t>‹#›</a:t>
            </a:fld>
            <a:endParaRPr lang="en-US" altLang="zh-C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5"/>
          <p:cNvSpPr>
            <a:spLocks noGrp="1" noChangeArrowheads="1"/>
          </p:cNvSpPr>
          <p:nvPr>
            <p:ph type="dt" sz="half" idx="10"/>
          </p:nvPr>
        </p:nvSpPr>
        <p:spPr/>
        <p:txBody>
          <a:bodyPr/>
          <a:lstStyle>
            <a:lvl1pPr>
              <a:defRPr/>
            </a:lvl1pPr>
          </a:lstStyle>
          <a:p>
            <a:pPr>
              <a:defRPr/>
            </a:pPr>
            <a:endParaRPr lang="en-US" altLang="zh-CN"/>
          </a:p>
        </p:txBody>
      </p:sp>
      <p:sp>
        <p:nvSpPr>
          <p:cNvPr id="6" name="Rectangle 6"/>
          <p:cNvSpPr>
            <a:spLocks noGrp="1" noChangeArrowheads="1"/>
          </p:cNvSpPr>
          <p:nvPr>
            <p:ph type="ftr" sz="quarter" idx="11"/>
          </p:nvPr>
        </p:nvSpPr>
        <p:spPr/>
        <p:txBody>
          <a:bodyPr/>
          <a:lstStyle>
            <a:lvl1pPr>
              <a:defRPr/>
            </a:lvl1pPr>
          </a:lstStyle>
          <a:p>
            <a:pPr>
              <a:defRPr/>
            </a:pPr>
            <a:endParaRPr lang="en-US" altLang="zh-CN"/>
          </a:p>
        </p:txBody>
      </p:sp>
      <p:sp>
        <p:nvSpPr>
          <p:cNvPr id="7" name="Rectangle 7"/>
          <p:cNvSpPr>
            <a:spLocks noGrp="1" noChangeArrowheads="1"/>
          </p:cNvSpPr>
          <p:nvPr>
            <p:ph type="sldNum" sz="quarter" idx="12"/>
          </p:nvPr>
        </p:nvSpPr>
        <p:spPr/>
        <p:txBody>
          <a:bodyPr/>
          <a:lstStyle>
            <a:lvl1pPr>
              <a:defRPr/>
            </a:lvl1pPr>
          </a:lstStyle>
          <a:p>
            <a:pPr>
              <a:defRPr/>
            </a:pPr>
            <a:fld id="{4CC13ED0-6CA8-4311-8C7A-0FE28498AD28}" type="slidenum">
              <a:rPr lang="en-US" altLang="zh-CN"/>
              <a:t>‹#›</a:t>
            </a:fld>
            <a:endParaRPr lang="en-US" alt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5"/>
          <p:cNvSpPr>
            <a:spLocks noGrp="1" noChangeArrowheads="1"/>
          </p:cNvSpPr>
          <p:nvPr>
            <p:ph type="dt" sz="half" idx="10"/>
          </p:nvPr>
        </p:nvSpPr>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p:txBody>
          <a:bodyPr/>
          <a:lstStyle>
            <a:lvl1pPr>
              <a:defRPr/>
            </a:lvl1pPr>
          </a:lstStyle>
          <a:p>
            <a:pPr>
              <a:defRPr/>
            </a:pPr>
            <a:fld id="{248EAE39-65B5-4ED2-A3B4-150E375A986B}" type="slidenum">
              <a:rPr lang="en-US" altLang="zh-CN"/>
              <a:t>‹#›</a:t>
            </a:fld>
            <a:endParaRPr lang="en-US"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10350" y="609600"/>
            <a:ext cx="1847850" cy="548640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1066800" y="609600"/>
            <a:ext cx="5391150" cy="548640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5"/>
          <p:cNvSpPr>
            <a:spLocks noGrp="1" noChangeArrowheads="1"/>
          </p:cNvSpPr>
          <p:nvPr>
            <p:ph type="dt" sz="half" idx="10"/>
          </p:nvPr>
        </p:nvSpPr>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p:txBody>
          <a:bodyPr/>
          <a:lstStyle>
            <a:lvl1pPr>
              <a:defRPr/>
            </a:lvl1pPr>
          </a:lstStyle>
          <a:p>
            <a:pPr>
              <a:defRPr/>
            </a:pPr>
            <a:fld id="{8675B557-F776-492C-9ACC-6CE506459071}" type="slidenum">
              <a:rPr lang="en-US" altLang="zh-CN"/>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
        <p:nvSpPr>
          <p:cNvPr id="4" name="Rectangle 5"/>
          <p:cNvSpPr>
            <a:spLocks noGrp="1" noChangeArrowheads="1"/>
          </p:cNvSpPr>
          <p:nvPr>
            <p:ph type="dt" sz="half" idx="10"/>
          </p:nvPr>
        </p:nvSpPr>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p:txBody>
          <a:bodyPr/>
          <a:lstStyle>
            <a:lvl1pPr>
              <a:defRPr/>
            </a:lvl1pPr>
          </a:lstStyle>
          <a:p>
            <a:pPr>
              <a:defRPr/>
            </a:pPr>
            <a:fld id="{4901FCE6-D786-4F1C-96AB-0CCEBB351B6F}" type="slidenum">
              <a:rPr lang="en-US" altLang="zh-CN"/>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1066800" y="19812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838700" y="19812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Rectangle 5"/>
          <p:cNvSpPr>
            <a:spLocks noGrp="1" noChangeArrowheads="1"/>
          </p:cNvSpPr>
          <p:nvPr>
            <p:ph type="dt" sz="half" idx="10"/>
          </p:nvPr>
        </p:nvSpPr>
        <p:spPr/>
        <p:txBody>
          <a:bodyPr/>
          <a:lstStyle>
            <a:lvl1pPr>
              <a:defRPr/>
            </a:lvl1pPr>
          </a:lstStyle>
          <a:p>
            <a:pPr>
              <a:defRPr/>
            </a:pPr>
            <a:endParaRPr lang="en-US" altLang="zh-CN"/>
          </a:p>
        </p:txBody>
      </p:sp>
      <p:sp>
        <p:nvSpPr>
          <p:cNvPr id="6" name="Rectangle 6"/>
          <p:cNvSpPr>
            <a:spLocks noGrp="1" noChangeArrowheads="1"/>
          </p:cNvSpPr>
          <p:nvPr>
            <p:ph type="ftr" sz="quarter" idx="11"/>
          </p:nvPr>
        </p:nvSpPr>
        <p:spPr/>
        <p:txBody>
          <a:bodyPr/>
          <a:lstStyle>
            <a:lvl1pPr>
              <a:defRPr/>
            </a:lvl1pPr>
          </a:lstStyle>
          <a:p>
            <a:pPr>
              <a:defRPr/>
            </a:pPr>
            <a:endParaRPr lang="en-US" altLang="zh-CN"/>
          </a:p>
        </p:txBody>
      </p:sp>
      <p:sp>
        <p:nvSpPr>
          <p:cNvPr id="7" name="Rectangle 7"/>
          <p:cNvSpPr>
            <a:spLocks noGrp="1" noChangeArrowheads="1"/>
          </p:cNvSpPr>
          <p:nvPr>
            <p:ph type="sldNum" sz="quarter" idx="12"/>
          </p:nvPr>
        </p:nvSpPr>
        <p:spPr/>
        <p:txBody>
          <a:bodyPr/>
          <a:lstStyle>
            <a:lvl1pPr>
              <a:defRPr/>
            </a:lvl1pPr>
          </a:lstStyle>
          <a:p>
            <a:pPr>
              <a:defRPr/>
            </a:pPr>
            <a:fld id="{B12C2C1E-3765-4DFD-BB1C-D086CEF47FDE}" type="slidenum">
              <a:rPr lang="en-US" altLang="zh-CN"/>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noProof="1"/>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Rectangle 5"/>
          <p:cNvSpPr>
            <a:spLocks noGrp="1" noChangeArrowheads="1"/>
          </p:cNvSpPr>
          <p:nvPr>
            <p:ph type="dt" sz="half" idx="10"/>
          </p:nvPr>
        </p:nvSpPr>
        <p:spPr/>
        <p:txBody>
          <a:bodyPr/>
          <a:lstStyle>
            <a:lvl1pPr>
              <a:defRPr/>
            </a:lvl1pPr>
          </a:lstStyle>
          <a:p>
            <a:pPr>
              <a:defRPr/>
            </a:pPr>
            <a:endParaRPr lang="en-US" altLang="zh-CN"/>
          </a:p>
        </p:txBody>
      </p:sp>
      <p:sp>
        <p:nvSpPr>
          <p:cNvPr id="8" name="Rectangle 6"/>
          <p:cNvSpPr>
            <a:spLocks noGrp="1" noChangeArrowheads="1"/>
          </p:cNvSpPr>
          <p:nvPr>
            <p:ph type="ftr" sz="quarter" idx="11"/>
          </p:nvPr>
        </p:nvSpPr>
        <p:spPr/>
        <p:txBody>
          <a:bodyPr/>
          <a:lstStyle>
            <a:lvl1pPr>
              <a:defRPr/>
            </a:lvl1pPr>
          </a:lstStyle>
          <a:p>
            <a:pPr>
              <a:defRPr/>
            </a:pPr>
            <a:endParaRPr lang="en-US" altLang="zh-CN"/>
          </a:p>
        </p:txBody>
      </p:sp>
      <p:sp>
        <p:nvSpPr>
          <p:cNvPr id="9" name="Rectangle 7"/>
          <p:cNvSpPr>
            <a:spLocks noGrp="1" noChangeArrowheads="1"/>
          </p:cNvSpPr>
          <p:nvPr>
            <p:ph type="sldNum" sz="quarter" idx="12"/>
          </p:nvPr>
        </p:nvSpPr>
        <p:spPr/>
        <p:txBody>
          <a:bodyPr/>
          <a:lstStyle>
            <a:lvl1pPr>
              <a:defRPr/>
            </a:lvl1pPr>
          </a:lstStyle>
          <a:p>
            <a:pPr>
              <a:defRPr/>
            </a:pPr>
            <a:fld id="{98E1900C-B6ED-4EE1-893C-5EAE926375BC}" type="slidenum">
              <a:rPr lang="en-US" altLang="zh-CN"/>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Rectangle 5"/>
          <p:cNvSpPr>
            <a:spLocks noGrp="1" noChangeArrowheads="1"/>
          </p:cNvSpPr>
          <p:nvPr>
            <p:ph type="dt" sz="half" idx="10"/>
          </p:nvPr>
        </p:nvSpPr>
        <p:spPr/>
        <p:txBody>
          <a:bodyPr/>
          <a:lstStyle>
            <a:lvl1pPr>
              <a:defRPr/>
            </a:lvl1pPr>
          </a:lstStyle>
          <a:p>
            <a:pPr>
              <a:defRPr/>
            </a:pPr>
            <a:endParaRPr lang="en-US" altLang="zh-CN"/>
          </a:p>
        </p:txBody>
      </p:sp>
      <p:sp>
        <p:nvSpPr>
          <p:cNvPr id="4" name="Rectangle 6"/>
          <p:cNvSpPr>
            <a:spLocks noGrp="1" noChangeArrowheads="1"/>
          </p:cNvSpPr>
          <p:nvPr>
            <p:ph type="ftr" sz="quarter" idx="11"/>
          </p:nvPr>
        </p:nvSpPr>
        <p:spPr/>
        <p:txBody>
          <a:bodyPr/>
          <a:lstStyle>
            <a:lvl1pPr>
              <a:defRPr/>
            </a:lvl1pPr>
          </a:lstStyle>
          <a:p>
            <a:pPr>
              <a:defRPr/>
            </a:pPr>
            <a:endParaRPr lang="en-US" altLang="zh-CN"/>
          </a:p>
        </p:txBody>
      </p:sp>
      <p:sp>
        <p:nvSpPr>
          <p:cNvPr id="5" name="Rectangle 7"/>
          <p:cNvSpPr>
            <a:spLocks noGrp="1" noChangeArrowheads="1"/>
          </p:cNvSpPr>
          <p:nvPr>
            <p:ph type="sldNum" sz="quarter" idx="12"/>
          </p:nvPr>
        </p:nvSpPr>
        <p:spPr/>
        <p:txBody>
          <a:bodyPr/>
          <a:lstStyle>
            <a:lvl1pPr>
              <a:defRPr/>
            </a:lvl1pPr>
          </a:lstStyle>
          <a:p>
            <a:pPr>
              <a:defRPr/>
            </a:pPr>
            <a:fld id="{C4CE95DE-CD0F-4105-8D71-7A8B56ACCF8D}" type="slidenum">
              <a:rPr lang="en-US" altLang="zh-CN"/>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US" altLang="zh-CN"/>
          </a:p>
        </p:txBody>
      </p:sp>
      <p:sp>
        <p:nvSpPr>
          <p:cNvPr id="3" name="Rectangle 6"/>
          <p:cNvSpPr>
            <a:spLocks noGrp="1" noChangeArrowheads="1"/>
          </p:cNvSpPr>
          <p:nvPr>
            <p:ph type="ftr" sz="quarter" idx="11"/>
          </p:nvPr>
        </p:nvSpPr>
        <p:spPr/>
        <p:txBody>
          <a:bodyPr/>
          <a:lstStyle>
            <a:lvl1pPr>
              <a:defRPr/>
            </a:lvl1pPr>
          </a:lstStyle>
          <a:p>
            <a:pPr>
              <a:defRPr/>
            </a:pPr>
            <a:endParaRPr lang="en-US" altLang="zh-CN"/>
          </a:p>
        </p:txBody>
      </p:sp>
      <p:sp>
        <p:nvSpPr>
          <p:cNvPr id="4" name="Rectangle 7"/>
          <p:cNvSpPr>
            <a:spLocks noGrp="1" noChangeArrowheads="1"/>
          </p:cNvSpPr>
          <p:nvPr>
            <p:ph type="sldNum" sz="quarter" idx="12"/>
          </p:nvPr>
        </p:nvSpPr>
        <p:spPr/>
        <p:txBody>
          <a:bodyPr/>
          <a:lstStyle>
            <a:lvl1pPr>
              <a:defRPr/>
            </a:lvl1pPr>
          </a:lstStyle>
          <a:p>
            <a:pPr>
              <a:defRPr/>
            </a:pPr>
            <a:fld id="{1C0BFB58-57DD-408B-90FF-9821AC1C0757}" type="slidenum">
              <a:rPr lang="en-US" altLang="zh-CN"/>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5"/>
          <p:cNvSpPr>
            <a:spLocks noGrp="1" noChangeArrowheads="1"/>
          </p:cNvSpPr>
          <p:nvPr>
            <p:ph type="dt" sz="half" idx="10"/>
          </p:nvPr>
        </p:nvSpPr>
        <p:spPr/>
        <p:txBody>
          <a:bodyPr/>
          <a:lstStyle>
            <a:lvl1pPr>
              <a:defRPr/>
            </a:lvl1pPr>
          </a:lstStyle>
          <a:p>
            <a:pPr>
              <a:defRPr/>
            </a:pPr>
            <a:endParaRPr lang="en-US" altLang="zh-CN"/>
          </a:p>
        </p:txBody>
      </p:sp>
      <p:sp>
        <p:nvSpPr>
          <p:cNvPr id="6" name="Rectangle 6"/>
          <p:cNvSpPr>
            <a:spLocks noGrp="1" noChangeArrowheads="1"/>
          </p:cNvSpPr>
          <p:nvPr>
            <p:ph type="ftr" sz="quarter" idx="11"/>
          </p:nvPr>
        </p:nvSpPr>
        <p:spPr/>
        <p:txBody>
          <a:bodyPr/>
          <a:lstStyle>
            <a:lvl1pPr>
              <a:defRPr/>
            </a:lvl1pPr>
          </a:lstStyle>
          <a:p>
            <a:pPr>
              <a:defRPr/>
            </a:pPr>
            <a:endParaRPr lang="en-US" altLang="zh-CN"/>
          </a:p>
        </p:txBody>
      </p:sp>
      <p:sp>
        <p:nvSpPr>
          <p:cNvPr id="7" name="Rectangle 7"/>
          <p:cNvSpPr>
            <a:spLocks noGrp="1" noChangeArrowheads="1"/>
          </p:cNvSpPr>
          <p:nvPr>
            <p:ph type="sldNum" sz="quarter" idx="12"/>
          </p:nvPr>
        </p:nvSpPr>
        <p:spPr/>
        <p:txBody>
          <a:bodyPr/>
          <a:lstStyle>
            <a:lvl1pPr>
              <a:defRPr/>
            </a:lvl1pPr>
          </a:lstStyle>
          <a:p>
            <a:pPr>
              <a:defRPr/>
            </a:pPr>
            <a:fld id="{18317F25-FFD0-4BB2-A213-EB2D28633E14}" type="slidenum">
              <a:rPr lang="en-US" altLang="zh-CN"/>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5"/>
          <p:cNvSpPr>
            <a:spLocks noGrp="1" noChangeArrowheads="1"/>
          </p:cNvSpPr>
          <p:nvPr>
            <p:ph type="dt" sz="half" idx="10"/>
          </p:nvPr>
        </p:nvSpPr>
        <p:spPr/>
        <p:txBody>
          <a:bodyPr/>
          <a:lstStyle>
            <a:lvl1pPr>
              <a:defRPr/>
            </a:lvl1pPr>
          </a:lstStyle>
          <a:p>
            <a:pPr>
              <a:defRPr/>
            </a:pPr>
            <a:endParaRPr lang="en-US" altLang="zh-CN"/>
          </a:p>
        </p:txBody>
      </p:sp>
      <p:sp>
        <p:nvSpPr>
          <p:cNvPr id="6" name="Rectangle 6"/>
          <p:cNvSpPr>
            <a:spLocks noGrp="1" noChangeArrowheads="1"/>
          </p:cNvSpPr>
          <p:nvPr>
            <p:ph type="ftr" sz="quarter" idx="11"/>
          </p:nvPr>
        </p:nvSpPr>
        <p:spPr/>
        <p:txBody>
          <a:bodyPr/>
          <a:lstStyle>
            <a:lvl1pPr>
              <a:defRPr/>
            </a:lvl1pPr>
          </a:lstStyle>
          <a:p>
            <a:pPr>
              <a:defRPr/>
            </a:pPr>
            <a:endParaRPr lang="en-US" altLang="zh-CN"/>
          </a:p>
        </p:txBody>
      </p:sp>
      <p:sp>
        <p:nvSpPr>
          <p:cNvPr id="7" name="Rectangle 7"/>
          <p:cNvSpPr>
            <a:spLocks noGrp="1" noChangeArrowheads="1"/>
          </p:cNvSpPr>
          <p:nvPr>
            <p:ph type="sldNum" sz="quarter" idx="12"/>
          </p:nvPr>
        </p:nvSpPr>
        <p:spPr/>
        <p:txBody>
          <a:bodyPr/>
          <a:lstStyle>
            <a:lvl1pPr>
              <a:defRPr/>
            </a:lvl1pPr>
          </a:lstStyle>
          <a:p>
            <a:pPr>
              <a:defRPr/>
            </a:pPr>
            <a:fld id="{196DC763-27BB-4AEB-ABE1-068CF74D747A}" type="slidenum">
              <a:rPr lang="en-US" altLang="zh-CN"/>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1026" name="Picture 2" descr="1"/>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idx="4294967295"/>
          </p:nvPr>
        </p:nvSpPr>
        <p:spPr bwMode="auto">
          <a:xfrm>
            <a:off x="1066800" y="609600"/>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p>
        </p:txBody>
      </p:sp>
      <p:sp>
        <p:nvSpPr>
          <p:cNvPr id="1028" name="Rectangle 4"/>
          <p:cNvSpPr>
            <a:spLocks noGrp="1" noChangeArrowheads="1"/>
          </p:cNvSpPr>
          <p:nvPr>
            <p:ph type="body" idx="9"/>
          </p:nvPr>
        </p:nvSpPr>
        <p:spPr bwMode="auto">
          <a:xfrm>
            <a:off x="1066800" y="1981200"/>
            <a:ext cx="7391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077" name="Rectangle 5"/>
          <p:cNvSpPr>
            <a:spLocks noGrp="1" noChangeArrowheads="1"/>
          </p:cNvSpPr>
          <p:nvPr>
            <p:ph type="dt" sz="half" idx="2"/>
          </p:nvPr>
        </p:nvSpPr>
        <p:spPr bwMode="auto">
          <a:xfrm>
            <a:off x="1066800" y="6248400"/>
            <a:ext cx="1828800" cy="45720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kumimoji="1" sz="1400" b="0">
                <a:ea typeface="+mn-ea"/>
              </a:defRPr>
            </a:lvl1pPr>
          </a:lstStyle>
          <a:p>
            <a:pPr>
              <a:defRPr/>
            </a:pPr>
            <a:endParaRPr lang="en-US" altLang="zh-CN"/>
          </a:p>
        </p:txBody>
      </p:sp>
      <p:sp>
        <p:nvSpPr>
          <p:cNvPr id="3078" name="Rectangle 6"/>
          <p:cNvSpPr>
            <a:spLocks noGrp="1" noChangeArrowheads="1"/>
          </p:cNvSpPr>
          <p:nvPr>
            <p:ph type="ftr" sz="quarter" idx="3"/>
          </p:nvPr>
        </p:nvSpPr>
        <p:spPr bwMode="auto">
          <a:xfrm>
            <a:off x="3429000" y="6248400"/>
            <a:ext cx="2895600" cy="45720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kumimoji="1" sz="1400" b="0">
                <a:ea typeface="+mn-ea"/>
              </a:defRPr>
            </a:lvl1pPr>
          </a:lstStyle>
          <a:p>
            <a:pPr>
              <a:defRPr/>
            </a:pPr>
            <a:endParaRPr lang="en-US" altLang="zh-CN"/>
          </a:p>
        </p:txBody>
      </p:sp>
      <p:sp>
        <p:nvSpPr>
          <p:cNvPr id="3079" name="Rectangle 7"/>
          <p:cNvSpPr>
            <a:spLocks noGrp="1" noChangeArrowheads="1"/>
          </p:cNvSpPr>
          <p:nvPr>
            <p:ph type="sldNum" sz="quarter" idx="4"/>
          </p:nvPr>
        </p:nvSpPr>
        <p:spPr bwMode="auto">
          <a:xfrm>
            <a:off x="6553200" y="6248400"/>
            <a:ext cx="19050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b="0">
                <a:ea typeface="宋体" pitchFamily="2" charset="-122"/>
              </a:defRPr>
            </a:lvl1pPr>
          </a:lstStyle>
          <a:p>
            <a:pPr>
              <a:defRPr/>
            </a:pPr>
            <a:fld id="{FA66A584-CBA3-4C68-AAB0-5C8FF86298A8}" type="slidenum">
              <a:rPr lang="en-US" altLang="zh-CN"/>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ea typeface="宋体" pitchFamily="2" charset="-122"/>
        </a:defRPr>
      </a:lvl2pPr>
      <a:lvl3pPr algn="ctr" rtl="0" eaLnBrk="0" fontAlgn="base" hangingPunct="0">
        <a:spcBef>
          <a:spcPct val="0"/>
        </a:spcBef>
        <a:spcAft>
          <a:spcPct val="0"/>
        </a:spcAft>
        <a:defRPr sz="4400">
          <a:solidFill>
            <a:schemeClr val="tx2"/>
          </a:solidFill>
          <a:latin typeface="Times New Roman" panose="02020603050405020304" pitchFamily="18" charset="0"/>
          <a:ea typeface="宋体" pitchFamily="2" charset="-122"/>
        </a:defRPr>
      </a:lvl3pPr>
      <a:lvl4pPr algn="ctr" rtl="0" eaLnBrk="0" fontAlgn="base" hangingPunct="0">
        <a:spcBef>
          <a:spcPct val="0"/>
        </a:spcBef>
        <a:spcAft>
          <a:spcPct val="0"/>
        </a:spcAft>
        <a:defRPr sz="4400">
          <a:solidFill>
            <a:schemeClr val="tx2"/>
          </a:solidFill>
          <a:latin typeface="Times New Roman" panose="02020603050405020304" pitchFamily="18" charset="0"/>
          <a:ea typeface="宋体" pitchFamily="2" charset="-122"/>
        </a:defRPr>
      </a:lvl4pPr>
      <a:lvl5pPr algn="ctr" rtl="0" eaLnBrk="0" fontAlgn="base" hangingPunct="0">
        <a:spcBef>
          <a:spcPct val="0"/>
        </a:spcBef>
        <a:spcAft>
          <a:spcPct val="0"/>
        </a:spcAft>
        <a:defRPr sz="4400">
          <a:solidFill>
            <a:schemeClr val="tx2"/>
          </a:solidFill>
          <a:latin typeface="Times New Roman" panose="02020603050405020304"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5122" name="Picture 2" descr="1"/>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bwMode="auto">
          <a:xfrm>
            <a:off x="1066800" y="609600"/>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p>
        </p:txBody>
      </p:sp>
      <p:sp>
        <p:nvSpPr>
          <p:cNvPr id="5124" name="Rectangle 4"/>
          <p:cNvSpPr>
            <a:spLocks noGrp="1" noChangeArrowheads="1"/>
          </p:cNvSpPr>
          <p:nvPr>
            <p:ph type="body" idx="9"/>
          </p:nvPr>
        </p:nvSpPr>
        <p:spPr bwMode="auto">
          <a:xfrm>
            <a:off x="1066800" y="1981200"/>
            <a:ext cx="7391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077" name="Rectangle 5"/>
          <p:cNvSpPr>
            <a:spLocks noGrp="1" noChangeArrowheads="1"/>
          </p:cNvSpPr>
          <p:nvPr>
            <p:ph type="dt" sz="half" idx="2"/>
          </p:nvPr>
        </p:nvSpPr>
        <p:spPr bwMode="auto">
          <a:xfrm>
            <a:off x="1066800" y="6248400"/>
            <a:ext cx="1828800" cy="45720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kumimoji="1" sz="1400" b="0">
                <a:ea typeface="+mn-ea"/>
              </a:defRPr>
            </a:lvl1pPr>
          </a:lstStyle>
          <a:p>
            <a:pPr>
              <a:defRPr/>
            </a:pPr>
            <a:endParaRPr lang="en-US" altLang="zh-CN"/>
          </a:p>
        </p:txBody>
      </p:sp>
      <p:sp>
        <p:nvSpPr>
          <p:cNvPr id="3078" name="Rectangle 6"/>
          <p:cNvSpPr>
            <a:spLocks noGrp="1" noChangeArrowheads="1"/>
          </p:cNvSpPr>
          <p:nvPr>
            <p:ph type="ftr" sz="quarter" idx="3"/>
          </p:nvPr>
        </p:nvSpPr>
        <p:spPr bwMode="auto">
          <a:xfrm>
            <a:off x="3429000" y="6248400"/>
            <a:ext cx="2895600" cy="45720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kumimoji="1" sz="1400" b="0">
                <a:ea typeface="+mn-ea"/>
              </a:defRPr>
            </a:lvl1pPr>
          </a:lstStyle>
          <a:p>
            <a:pPr>
              <a:defRPr/>
            </a:pPr>
            <a:endParaRPr lang="en-US" altLang="zh-CN"/>
          </a:p>
        </p:txBody>
      </p:sp>
      <p:sp>
        <p:nvSpPr>
          <p:cNvPr id="3079" name="Rectangle 7"/>
          <p:cNvSpPr>
            <a:spLocks noGrp="1" noChangeArrowheads="1"/>
          </p:cNvSpPr>
          <p:nvPr>
            <p:ph type="sldNum" sz="quarter" idx="4"/>
          </p:nvPr>
        </p:nvSpPr>
        <p:spPr bwMode="auto">
          <a:xfrm>
            <a:off x="6553200" y="6248400"/>
            <a:ext cx="19050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b="0">
                <a:ea typeface="宋体" pitchFamily="2" charset="-122"/>
              </a:defRPr>
            </a:lvl1pPr>
          </a:lstStyle>
          <a:p>
            <a:pPr>
              <a:defRPr/>
            </a:pPr>
            <a:fld id="{0660DB36-0370-4E29-85FF-8711EBF4E629}" type="slidenum">
              <a:rPr lang="en-US" altLang="zh-CN"/>
              <a:t>‹#›</a:t>
            </a:fld>
            <a:endParaRPr lang="en-US" altLang="zh-C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ea typeface="宋体" pitchFamily="2" charset="-122"/>
        </a:defRPr>
      </a:lvl2pPr>
      <a:lvl3pPr algn="ctr" rtl="0" eaLnBrk="0" fontAlgn="base" hangingPunct="0">
        <a:spcBef>
          <a:spcPct val="0"/>
        </a:spcBef>
        <a:spcAft>
          <a:spcPct val="0"/>
        </a:spcAft>
        <a:defRPr sz="4400">
          <a:solidFill>
            <a:schemeClr val="tx2"/>
          </a:solidFill>
          <a:latin typeface="Times New Roman" panose="02020603050405020304" pitchFamily="18" charset="0"/>
          <a:ea typeface="宋体" pitchFamily="2" charset="-122"/>
        </a:defRPr>
      </a:lvl3pPr>
      <a:lvl4pPr algn="ctr" rtl="0" eaLnBrk="0" fontAlgn="base" hangingPunct="0">
        <a:spcBef>
          <a:spcPct val="0"/>
        </a:spcBef>
        <a:spcAft>
          <a:spcPct val="0"/>
        </a:spcAft>
        <a:defRPr sz="4400">
          <a:solidFill>
            <a:schemeClr val="tx2"/>
          </a:solidFill>
          <a:latin typeface="Times New Roman" panose="02020603050405020304" pitchFamily="18" charset="0"/>
          <a:ea typeface="宋体" pitchFamily="2" charset="-122"/>
        </a:defRPr>
      </a:lvl4pPr>
      <a:lvl5pPr algn="ctr" rtl="0" eaLnBrk="0" fontAlgn="base" hangingPunct="0">
        <a:spcBef>
          <a:spcPct val="0"/>
        </a:spcBef>
        <a:spcAft>
          <a:spcPct val="0"/>
        </a:spcAft>
        <a:defRPr sz="4400">
          <a:solidFill>
            <a:schemeClr val="tx2"/>
          </a:solidFill>
          <a:latin typeface="Times New Roman" panose="02020603050405020304"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082675" y="620688"/>
            <a:ext cx="7772400" cy="3096344"/>
          </a:xfrm>
        </p:spPr>
        <p:txBody>
          <a:bodyPr/>
          <a:lstStyle/>
          <a:p>
            <a:pPr eaLnBrk="1" hangingPunct="1"/>
            <a:r>
              <a:rPr lang="en-US" altLang="zh-CN" sz="4800" b="1" dirty="0" smtClean="0"/>
              <a:t/>
            </a:r>
            <a:br>
              <a:rPr lang="en-US" altLang="zh-CN" sz="4800" b="1" dirty="0" smtClean="0"/>
            </a:br>
            <a:r>
              <a:rPr lang="en-US" altLang="zh-CN" sz="4000" b="1" dirty="0" smtClean="0"/>
              <a:t>2021</a:t>
            </a:r>
            <a:r>
              <a:rPr lang="zh-CN" altLang="zh-CN" sz="4000" b="1" dirty="0" smtClean="0"/>
              <a:t>年统计年报和</a:t>
            </a:r>
            <a:r>
              <a:rPr lang="en-US" altLang="zh-CN" sz="4000" b="1" dirty="0" smtClean="0"/>
              <a:t>2022</a:t>
            </a:r>
            <a:r>
              <a:rPr lang="zh-CN" altLang="zh-CN" sz="4000" b="1" dirty="0" smtClean="0"/>
              <a:t>年定期统计报表制度修订的几个</a:t>
            </a:r>
            <a:r>
              <a:rPr lang="zh-CN" altLang="en-US" sz="4000" b="1" dirty="0" smtClean="0"/>
              <a:t>重要环节</a:t>
            </a:r>
            <a:r>
              <a:rPr lang="zh-CN" altLang="zh-CN" sz="4000" dirty="0" smtClean="0"/>
              <a:t/>
            </a:r>
            <a:br>
              <a:rPr lang="zh-CN" altLang="zh-CN" sz="4000" dirty="0" smtClean="0"/>
            </a:br>
            <a:r>
              <a:rPr lang="en-US" altLang="zh-CN" sz="4800" dirty="0" smtClean="0">
                <a:latin typeface="方正小标宋_GBK" panose="02000000000000000000" pitchFamily="65" charset="-122"/>
                <a:ea typeface="方正小标宋_GBK" panose="02000000000000000000" pitchFamily="65" charset="-122"/>
              </a:rPr>
              <a:t> </a:t>
            </a:r>
            <a:endParaRPr lang="en-US" altLang="zh-CN" sz="4800" dirty="0">
              <a:latin typeface="方正小标宋_GBK" panose="02000000000000000000" pitchFamily="65" charset="-122"/>
              <a:ea typeface="方正小标宋_GBK" panose="02000000000000000000" pitchFamily="65" charset="-122"/>
            </a:endParaRPr>
          </a:p>
        </p:txBody>
      </p:sp>
      <p:sp>
        <p:nvSpPr>
          <p:cNvPr id="9219" name="Rectangle 3"/>
          <p:cNvSpPr>
            <a:spLocks noGrp="1" noChangeArrowheads="1"/>
          </p:cNvSpPr>
          <p:nvPr>
            <p:ph type="subTitle" idx="1"/>
          </p:nvPr>
        </p:nvSpPr>
        <p:spPr>
          <a:xfrm>
            <a:off x="1701165" y="4293095"/>
            <a:ext cx="6400800" cy="1248867"/>
          </a:xfrm>
        </p:spPr>
        <p:txBody>
          <a:bodyPr/>
          <a:lstStyle/>
          <a:p>
            <a:pPr eaLnBrk="1" hangingPunct="1"/>
            <a:endParaRPr lang="en-US" altLang="zh-CN" b="1" dirty="0"/>
          </a:p>
          <a:p>
            <a:r>
              <a:rPr lang="zh-CN" altLang="en-US" b="1" dirty="0" smtClean="0"/>
              <a:t>二</a:t>
            </a:r>
            <a:r>
              <a:rPr lang="zh-CN" altLang="en-US" b="1" dirty="0"/>
              <a:t>○二一</a:t>
            </a:r>
            <a:r>
              <a:rPr lang="zh-CN" altLang="en-US" b="1" dirty="0" smtClean="0"/>
              <a:t>年十月</a:t>
            </a:r>
            <a:endParaRPr lang="zh-CN" altLang="en-US" b="1" dirty="0"/>
          </a:p>
          <a:p>
            <a:pPr eaLnBrk="1" hangingPunct="1"/>
            <a:endParaRPr lang="zh-CN" altLang="en-US" b="1"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332656"/>
            <a:ext cx="7391400" cy="936104"/>
          </a:xfrm>
        </p:spPr>
        <p:txBody>
          <a:bodyPr/>
          <a:lstStyle/>
          <a:p>
            <a:r>
              <a:rPr lang="en-US" altLang="zh-CN" sz="3600" b="1" dirty="0" smtClean="0"/>
              <a:t/>
            </a:r>
            <a:br>
              <a:rPr lang="en-US" altLang="zh-CN" sz="3600" b="1" dirty="0" smtClean="0"/>
            </a:br>
            <a:r>
              <a:rPr lang="zh-CN" altLang="zh-CN" sz="3600" b="1" dirty="0" smtClean="0"/>
              <a:t>（二）精简报表制度</a:t>
            </a:r>
            <a:br>
              <a:rPr lang="zh-CN" altLang="zh-CN" sz="3600" b="1" dirty="0" smtClean="0"/>
            </a:br>
            <a:endParaRPr lang="zh-CN" altLang="en-US" sz="3600" b="1" dirty="0">
              <a:ea typeface="华文楷体" panose="02010600040101010101" pitchFamily="2" charset="-122"/>
            </a:endParaRPr>
          </a:p>
        </p:txBody>
      </p:sp>
      <p:sp>
        <p:nvSpPr>
          <p:cNvPr id="11266" name="Rectangle 3"/>
          <p:cNvSpPr>
            <a:spLocks noGrp="1"/>
          </p:cNvSpPr>
          <p:nvPr>
            <p:ph idx="1"/>
          </p:nvPr>
        </p:nvSpPr>
        <p:spPr>
          <a:xfrm>
            <a:off x="1071563" y="1412776"/>
            <a:ext cx="7676901" cy="4824536"/>
          </a:xfrm>
        </p:spPr>
        <p:txBody>
          <a:bodyPr/>
          <a:lstStyle/>
          <a:p>
            <a:pPr lvl="0">
              <a:buNone/>
            </a:pPr>
            <a:r>
              <a:rPr lang="en-US" altLang="zh-CN" sz="2800" b="1" dirty="0" smtClean="0"/>
              <a:t>4.</a:t>
            </a:r>
            <a:r>
              <a:rPr lang="zh-CN" altLang="zh-CN" sz="2800" b="1" dirty="0" smtClean="0"/>
              <a:t>频率</a:t>
            </a:r>
          </a:p>
          <a:p>
            <a:pPr>
              <a:buNone/>
            </a:pPr>
            <a:r>
              <a:rPr lang="zh-CN" altLang="zh-CN" sz="2800" dirty="0" smtClean="0"/>
              <a:t>投资房地产</a:t>
            </a:r>
            <a:r>
              <a:rPr lang="en-US" altLang="zh-CN" sz="2800" dirty="0" smtClean="0"/>
              <a:t>: </a:t>
            </a:r>
            <a:r>
              <a:rPr lang="zh-CN" altLang="zh-CN" sz="2800" dirty="0" smtClean="0"/>
              <a:t>工程款等指标由月度改为年度调查</a:t>
            </a:r>
            <a:r>
              <a:rPr lang="en-US" altLang="zh-CN" sz="2800" dirty="0" smtClean="0"/>
              <a:t>;</a:t>
            </a:r>
            <a:endParaRPr lang="zh-CN" altLang="zh-CN" sz="2800" dirty="0" smtClean="0"/>
          </a:p>
          <a:p>
            <a:pPr algn="just">
              <a:buNone/>
            </a:pPr>
            <a:r>
              <a:rPr lang="en-US" altLang="zh-CN" sz="2800" dirty="0" smtClean="0"/>
              <a:t>“</a:t>
            </a:r>
            <a:r>
              <a:rPr lang="zh-CN" altLang="zh-CN" sz="2800" dirty="0" smtClean="0"/>
              <a:t>四下</a:t>
            </a:r>
            <a:r>
              <a:rPr lang="en-US" altLang="zh-CN" sz="2800" dirty="0" smtClean="0"/>
              <a:t>”: </a:t>
            </a:r>
            <a:r>
              <a:rPr lang="zh-CN" altLang="zh-CN" sz="2800" dirty="0" smtClean="0"/>
              <a:t>企业基本情况改为第一季度填报</a:t>
            </a:r>
            <a:r>
              <a:rPr lang="en-US" altLang="zh-CN" sz="2800" dirty="0" smtClean="0"/>
              <a:t>,</a:t>
            </a:r>
            <a:r>
              <a:rPr lang="zh-CN" altLang="zh-CN" sz="2800" dirty="0" smtClean="0"/>
              <a:t>其他季度</a:t>
            </a:r>
            <a:r>
              <a:rPr lang="zh-CN" altLang="zh-CN" sz="2800" dirty="0" smtClean="0">
                <a:solidFill>
                  <a:schemeClr val="tx1"/>
                </a:solidFill>
              </a:rPr>
              <a:t>根据实际情况更新。</a:t>
            </a:r>
          </a:p>
          <a:p>
            <a:pPr lvl="0">
              <a:buNone/>
            </a:pPr>
            <a:endParaRPr lang="en-US" altLang="zh-CN" sz="2800" b="1" dirty="0" smtClean="0"/>
          </a:p>
          <a:p>
            <a:pPr lvl="0">
              <a:buNone/>
            </a:pPr>
            <a:r>
              <a:rPr lang="en-US" altLang="zh-CN" sz="2800" b="1" dirty="0" smtClean="0"/>
              <a:t>5.</a:t>
            </a:r>
            <a:r>
              <a:rPr lang="zh-CN" altLang="zh-CN" sz="2800" b="1" dirty="0" smtClean="0"/>
              <a:t>单位</a:t>
            </a:r>
          </a:p>
          <a:p>
            <a:pPr>
              <a:buNone/>
            </a:pPr>
            <a:r>
              <a:rPr lang="zh-CN" altLang="zh-CN" sz="2800" dirty="0" smtClean="0"/>
              <a:t>创新</a:t>
            </a:r>
            <a:r>
              <a:rPr lang="en-US" altLang="zh-CN" sz="2800" dirty="0" smtClean="0"/>
              <a:t>:</a:t>
            </a:r>
            <a:r>
              <a:rPr lang="zh-CN" altLang="zh-CN" sz="2800" dirty="0" smtClean="0"/>
              <a:t>企业家问卷由</a:t>
            </a:r>
            <a:r>
              <a:rPr lang="en-US" altLang="zh-CN" sz="2800" dirty="0" smtClean="0"/>
              <a:t>8 </a:t>
            </a:r>
            <a:r>
              <a:rPr lang="en-US" altLang="zh-CN" sz="2800" dirty="0" err="1" smtClean="0"/>
              <a:t>8</a:t>
            </a:r>
            <a:r>
              <a:rPr lang="en-US" altLang="zh-CN" sz="2800" dirty="0" smtClean="0"/>
              <a:t> </a:t>
            </a:r>
            <a:r>
              <a:rPr lang="zh-CN" altLang="zh-CN" sz="2800" dirty="0" smtClean="0"/>
              <a:t>万家全面调查改为</a:t>
            </a:r>
            <a:r>
              <a:rPr lang="en-US" altLang="zh-CN" sz="2800" dirty="0" smtClean="0"/>
              <a:t>1 0 </a:t>
            </a:r>
            <a:r>
              <a:rPr lang="zh-CN" altLang="zh-CN" sz="2800" dirty="0" smtClean="0"/>
              <a:t>万</a:t>
            </a:r>
            <a:r>
              <a:rPr lang="zh-CN" altLang="zh-CN" sz="2800" dirty="0" smtClean="0">
                <a:solidFill>
                  <a:srgbClr val="FF0000"/>
                </a:solidFill>
              </a:rPr>
              <a:t>家抽样调查</a:t>
            </a:r>
            <a:r>
              <a:rPr lang="en-US" altLang="zh-CN" sz="2800" dirty="0" smtClean="0">
                <a:solidFill>
                  <a:srgbClr val="FF0000"/>
                </a:solidFill>
              </a:rPr>
              <a:t>;</a:t>
            </a:r>
            <a:endParaRPr lang="zh-CN" altLang="zh-CN" sz="2800" dirty="0" smtClean="0">
              <a:solidFill>
                <a:srgbClr val="FF0000"/>
              </a:solidFill>
            </a:endParaRPr>
          </a:p>
          <a:p>
            <a:pPr>
              <a:buNone/>
            </a:pPr>
            <a:r>
              <a:rPr lang="en-US" altLang="zh-CN" sz="2800" i="1" dirty="0" smtClean="0"/>
              <a:t>    </a:t>
            </a:r>
            <a:r>
              <a:rPr lang="zh-CN" altLang="zh-CN" sz="2800" dirty="0" smtClean="0"/>
              <a:t>互联网企业数据服务统计范围由</a:t>
            </a:r>
            <a:r>
              <a:rPr lang="en-US" altLang="zh-CN" sz="2800" dirty="0" smtClean="0"/>
              <a:t>8 0 </a:t>
            </a:r>
            <a:r>
              <a:rPr lang="en-US" altLang="zh-CN" sz="2800" dirty="0" err="1" smtClean="0"/>
              <a:t>0</a:t>
            </a:r>
            <a:r>
              <a:rPr lang="en-US" altLang="zh-CN" sz="2800" dirty="0" smtClean="0"/>
              <a:t> </a:t>
            </a:r>
            <a:r>
              <a:rPr lang="en-US" altLang="zh-CN" sz="2800" dirty="0" err="1" smtClean="0"/>
              <a:t>0</a:t>
            </a:r>
            <a:r>
              <a:rPr lang="en-US" altLang="zh-CN" sz="2800" dirty="0" smtClean="0"/>
              <a:t> </a:t>
            </a:r>
            <a:r>
              <a:rPr lang="zh-CN" altLang="zh-CN" sz="2800" dirty="0" smtClean="0"/>
              <a:t>多家改为</a:t>
            </a:r>
            <a:r>
              <a:rPr lang="en-US" altLang="zh-CN" sz="2800" dirty="0" smtClean="0"/>
              <a:t>4 0 </a:t>
            </a:r>
            <a:r>
              <a:rPr lang="en-US" altLang="zh-CN" sz="2800" dirty="0" err="1" smtClean="0"/>
              <a:t>0</a:t>
            </a:r>
            <a:r>
              <a:rPr lang="en-US" altLang="zh-CN" sz="2800" dirty="0" smtClean="0"/>
              <a:t> </a:t>
            </a:r>
            <a:r>
              <a:rPr lang="zh-CN" altLang="zh-CN" sz="2800" dirty="0" smtClean="0"/>
              <a:t>家主要企业</a:t>
            </a:r>
            <a:r>
              <a:rPr lang="en-US" altLang="zh-CN" sz="2800" dirty="0" smtClean="0"/>
              <a:t>   </a:t>
            </a:r>
            <a:endParaRPr lang="zh-CN" altLang="zh-CN" sz="2800" dirty="0" smtClean="0"/>
          </a:p>
          <a:p>
            <a:pPr>
              <a:lnSpc>
                <a:spcPts val="2900"/>
              </a:lnSpc>
              <a:buNone/>
            </a:pPr>
            <a:endParaRPr kumimoji="1" lang="zh-CN" altLang="en-US" sz="2800" noProof="1">
              <a:latin typeface="华文楷体" panose="02010600040101010101" pitchFamily="2" charset="-122"/>
              <a:ea typeface="华文楷体" panose="0201060004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0"/>
            <a:ext cx="7391400" cy="980728"/>
          </a:xfrm>
        </p:spPr>
        <p:txBody>
          <a:bodyPr/>
          <a:lstStyle/>
          <a:p>
            <a:r>
              <a:rPr lang="en-US" altLang="zh-CN" sz="3600" b="1" dirty="0" smtClean="0"/>
              <a:t/>
            </a:r>
            <a:br>
              <a:rPr lang="en-US" altLang="zh-CN" sz="3600" b="1" dirty="0" smtClean="0"/>
            </a:br>
            <a:r>
              <a:rPr lang="zh-CN" altLang="zh-CN" sz="3600" b="1" dirty="0" smtClean="0"/>
              <a:t>（三）</a:t>
            </a:r>
            <a:r>
              <a:rPr lang="zh-CN" altLang="en-US" sz="3600" b="1" noProof="1" smtClean="0"/>
              <a:t>推进重点领域统计改革</a:t>
            </a:r>
            <a:endParaRPr lang="zh-CN" altLang="en-US" sz="3600" b="1" dirty="0">
              <a:ea typeface="华文楷体" panose="02010600040101010101" pitchFamily="2" charset="-122"/>
            </a:endParaRPr>
          </a:p>
        </p:txBody>
      </p:sp>
      <p:sp>
        <p:nvSpPr>
          <p:cNvPr id="11266" name="Rectangle 3"/>
          <p:cNvSpPr>
            <a:spLocks noGrp="1"/>
          </p:cNvSpPr>
          <p:nvPr>
            <p:ph idx="1"/>
          </p:nvPr>
        </p:nvSpPr>
        <p:spPr>
          <a:xfrm>
            <a:off x="1115616" y="980728"/>
            <a:ext cx="7776864" cy="5877272"/>
          </a:xfrm>
        </p:spPr>
        <p:txBody>
          <a:bodyPr/>
          <a:lstStyle/>
          <a:p>
            <a:pPr>
              <a:lnSpc>
                <a:spcPts val="2900"/>
              </a:lnSpc>
              <a:buNone/>
            </a:pPr>
            <a:r>
              <a:rPr lang="zh-CN" altLang="zh-CN" sz="2000" dirty="0" smtClean="0">
                <a:solidFill>
                  <a:srgbClr val="FF0000"/>
                </a:solidFill>
              </a:rPr>
              <a:t>1. </a:t>
            </a:r>
            <a:r>
              <a:rPr lang="en-US" altLang="zh-CN" sz="2000" dirty="0" smtClean="0">
                <a:solidFill>
                  <a:srgbClr val="FF0000"/>
                </a:solidFill>
              </a:rPr>
              <a:t>《</a:t>
            </a:r>
            <a:r>
              <a:rPr lang="zh-CN" altLang="zh-CN" sz="2000" dirty="0" smtClean="0">
                <a:solidFill>
                  <a:srgbClr val="FF0000"/>
                </a:solidFill>
              </a:rPr>
              <a:t>一套表统计调查制度》调查单位确定部分</a:t>
            </a:r>
            <a:r>
              <a:rPr lang="zh-CN" altLang="zh-CN" sz="2000" dirty="0" smtClean="0"/>
              <a:t>改为“根据统计机构关于一套表调查单位管理有关规定，按照“先进库，后报数”的原则，一套表调查单位的增减变动，需经各级统计机构依据单位提交的资料审核确定后做出相应处理。名录库中已达到规上单位规模标准且具备报送数据条件但尚未纳入规上单位统计调查的</a:t>
            </a:r>
            <a:r>
              <a:rPr lang="zh-CN" altLang="zh-CN" sz="2000" b="1" dirty="0" smtClean="0">
                <a:solidFill>
                  <a:srgbClr val="081A9E"/>
                </a:solidFill>
              </a:rPr>
              <a:t>单位</a:t>
            </a:r>
            <a:r>
              <a:rPr lang="zh-CN" altLang="zh-CN" sz="2000" dirty="0" smtClean="0"/>
              <a:t>，</a:t>
            </a:r>
            <a:r>
              <a:rPr lang="zh-CN" altLang="zh-CN" sz="2000" b="1" dirty="0" smtClean="0">
                <a:solidFill>
                  <a:srgbClr val="081A9E"/>
                </a:solidFill>
              </a:rPr>
              <a:t>有义务</a:t>
            </a:r>
            <a:r>
              <a:rPr lang="zh-CN" altLang="zh-CN" sz="2000" dirty="0" smtClean="0"/>
              <a:t>按要求及时向所在地统计机构提供营业执照（证书）复印件、利润表和纳税申报表等证明单位达到入库规模标准的资料；已纳入规上单位库的单位，如单位主要信息发生变更，需按要求提供证明单位相应信息发生变更的资料；</a:t>
            </a:r>
            <a:r>
              <a:rPr lang="zh-CN" altLang="zh-CN" sz="2000" b="1" dirty="0" smtClean="0">
                <a:solidFill>
                  <a:srgbClr val="081A9E"/>
                </a:solidFill>
              </a:rPr>
              <a:t>省级及以下统计机构</a:t>
            </a:r>
            <a:r>
              <a:rPr lang="zh-CN" altLang="zh-CN" sz="2000" dirty="0" smtClean="0"/>
              <a:t>对单位提交的资料进行审核，将符合要求的单位确定为规上单位，变更需要更改的指标，报国家统计局备案。在库单位发生注销、吊销、长期停歇业、上年经营规模未达规模标准等情况，由</a:t>
            </a:r>
            <a:r>
              <a:rPr lang="zh-CN" altLang="zh-CN" sz="2000" b="1" dirty="0" smtClean="0">
                <a:solidFill>
                  <a:srgbClr val="081A9E"/>
                </a:solidFill>
              </a:rPr>
              <a:t>单位所在地统计局</a:t>
            </a:r>
            <a:r>
              <a:rPr lang="zh-CN" altLang="zh-CN" sz="2000" dirty="0" smtClean="0"/>
              <a:t>提出退出单位名单，经</a:t>
            </a:r>
            <a:r>
              <a:rPr lang="zh-CN" altLang="zh-CN" sz="2000" b="1" dirty="0" smtClean="0">
                <a:solidFill>
                  <a:srgbClr val="081A9E"/>
                </a:solidFill>
              </a:rPr>
              <a:t>地市、省级统计机构</a:t>
            </a:r>
            <a:r>
              <a:rPr lang="zh-CN" altLang="zh-CN" sz="2000" dirty="0" smtClean="0"/>
              <a:t>审核后，报</a:t>
            </a:r>
            <a:r>
              <a:rPr lang="zh-CN" altLang="zh-CN" sz="2000" b="1" dirty="0" smtClean="0">
                <a:solidFill>
                  <a:srgbClr val="081A9E"/>
                </a:solidFill>
              </a:rPr>
              <a:t>国家统计局</a:t>
            </a:r>
            <a:r>
              <a:rPr lang="zh-CN" altLang="zh-CN" sz="2000" dirty="0" smtClean="0"/>
              <a:t>审核确定后处理。</a:t>
            </a:r>
            <a:r>
              <a:rPr lang="zh-CN" altLang="zh-CN" sz="2000" b="1" dirty="0" smtClean="0">
                <a:solidFill>
                  <a:srgbClr val="081A9E"/>
                </a:solidFill>
              </a:rPr>
              <a:t>国家统计局</a:t>
            </a:r>
            <a:r>
              <a:rPr lang="zh-CN" altLang="zh-CN" sz="2000" dirty="0" smtClean="0"/>
              <a:t>负责在上期统计调查单位的基础上，依据审核结果进行增减变动，生成各期规上单位统计调查单位库”。</a:t>
            </a:r>
          </a:p>
          <a:p>
            <a:pPr>
              <a:lnSpc>
                <a:spcPts val="2900"/>
              </a:lnSpc>
              <a:buNone/>
            </a:pPr>
            <a:endParaRPr kumimoji="1" lang="zh-CN" altLang="en-US" sz="2800" noProof="1">
              <a:latin typeface="华文楷体" panose="02010600040101010101" pitchFamily="2" charset="-122"/>
              <a:ea typeface="华文楷体" panose="0201060004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332656"/>
            <a:ext cx="7391400" cy="720080"/>
          </a:xfrm>
        </p:spPr>
        <p:txBody>
          <a:bodyPr/>
          <a:lstStyle/>
          <a:p>
            <a:r>
              <a:rPr lang="en-US" altLang="zh-CN" sz="3600" b="1" dirty="0" smtClean="0"/>
              <a:t/>
            </a:r>
            <a:br>
              <a:rPr lang="en-US" altLang="zh-CN" sz="3600" b="1" dirty="0" smtClean="0"/>
            </a:br>
            <a:r>
              <a:rPr lang="zh-CN" altLang="zh-CN" sz="3600" b="1" dirty="0" smtClean="0"/>
              <a:t>（三）</a:t>
            </a:r>
            <a:r>
              <a:rPr lang="zh-CN" altLang="en-US" sz="3600" b="1" noProof="1" smtClean="0"/>
              <a:t>推进重点领域统计改革</a:t>
            </a:r>
            <a:r>
              <a:rPr lang="zh-CN" altLang="zh-CN" sz="3600" dirty="0" smtClean="0"/>
              <a:t/>
            </a:r>
            <a:br>
              <a:rPr lang="zh-CN" altLang="zh-CN" sz="3600" dirty="0" smtClean="0"/>
            </a:br>
            <a:endParaRPr lang="zh-CN" altLang="en-US" sz="3600" b="1" dirty="0">
              <a:ea typeface="华文楷体" panose="02010600040101010101" pitchFamily="2" charset="-122"/>
            </a:endParaRPr>
          </a:p>
        </p:txBody>
      </p:sp>
      <p:sp>
        <p:nvSpPr>
          <p:cNvPr id="11266" name="Rectangle 3"/>
          <p:cNvSpPr>
            <a:spLocks noGrp="1"/>
          </p:cNvSpPr>
          <p:nvPr>
            <p:ph idx="1"/>
          </p:nvPr>
        </p:nvSpPr>
        <p:spPr>
          <a:xfrm>
            <a:off x="1115616" y="980728"/>
            <a:ext cx="8028384" cy="5877272"/>
          </a:xfrm>
        </p:spPr>
        <p:txBody>
          <a:bodyPr/>
          <a:lstStyle/>
          <a:p>
            <a:pPr>
              <a:buNone/>
            </a:pPr>
            <a:r>
              <a:rPr lang="en-US" altLang="zh-CN" sz="2800" dirty="0" smtClean="0"/>
              <a:t> </a:t>
            </a:r>
            <a:r>
              <a:rPr lang="en-US" altLang="zh-CN" sz="2400" dirty="0" smtClean="0">
                <a:solidFill>
                  <a:srgbClr val="FF0000"/>
                </a:solidFill>
              </a:rPr>
              <a:t>2.</a:t>
            </a:r>
            <a:r>
              <a:rPr lang="zh-CN" altLang="zh-CN" sz="2400" dirty="0" smtClean="0">
                <a:solidFill>
                  <a:srgbClr val="FF0000"/>
                </a:solidFill>
              </a:rPr>
              <a:t>在制度修订中落实汽车整车制造行业产业活动单位在地统计。</a:t>
            </a:r>
          </a:p>
          <a:p>
            <a:pPr>
              <a:buNone/>
            </a:pPr>
            <a:r>
              <a:rPr lang="zh-CN" altLang="zh-CN" sz="2400" b="1" dirty="0" smtClean="0">
                <a:solidFill>
                  <a:schemeClr val="accent2">
                    <a:lumMod val="75000"/>
                  </a:schemeClr>
                </a:solidFill>
              </a:rPr>
              <a:t>条件:</a:t>
            </a:r>
            <a:r>
              <a:rPr lang="zh-CN" altLang="zh-CN" sz="2400" dirty="0" smtClean="0">
                <a:solidFill>
                  <a:schemeClr val="accent2">
                    <a:lumMod val="75000"/>
                  </a:schemeClr>
                </a:solidFill>
              </a:rPr>
              <a:t>(</a:t>
            </a:r>
            <a:r>
              <a:rPr lang="zh-CN" altLang="zh-CN" sz="2400" dirty="0" smtClean="0"/>
              <a:t>1 )在当地工商行政管理机关领取《营业执照》并有独立的生产经营场所;</a:t>
            </a:r>
          </a:p>
          <a:p>
            <a:pPr>
              <a:buNone/>
            </a:pPr>
            <a:r>
              <a:rPr lang="en-US" altLang="zh-CN" sz="2400" dirty="0" smtClean="0"/>
              <a:t>          </a:t>
            </a:r>
            <a:r>
              <a:rPr lang="zh-CN" altLang="zh-CN" sz="2400" dirty="0" smtClean="0"/>
              <a:t>(2 )以产业活动名义独立开展生产经营活动一年及以上,主营业务为汽车整车制造(汽车整车制造收入占企业总收入5 0 % 以上),拥有汽车整车制造资质和汽车整车制造生产线,年主营业务收入达到2 0 0 0 万元及以上；</a:t>
            </a:r>
          </a:p>
          <a:p>
            <a:pPr>
              <a:buNone/>
            </a:pPr>
            <a:r>
              <a:rPr lang="en-US" altLang="zh-CN" sz="2400" dirty="0" smtClean="0"/>
              <a:t>         </a:t>
            </a:r>
            <a:r>
              <a:rPr lang="zh-CN" altLang="zh-CN" sz="2400" dirty="0" smtClean="0"/>
              <a:t>(3 )产业活动单位的生产经营活动依法向当地纳税；</a:t>
            </a:r>
          </a:p>
          <a:p>
            <a:pPr>
              <a:buNone/>
            </a:pPr>
            <a:r>
              <a:rPr lang="en-US" altLang="zh-CN" sz="2400" dirty="0" smtClean="0"/>
              <a:t>         </a:t>
            </a:r>
            <a:r>
              <a:rPr lang="zh-CN" altLang="zh-CN" sz="2400" dirty="0" smtClean="0"/>
              <a:t>(4 )能够独立核算产业活动单位生产经营活动,具有包括资产负债表在内的账户,或者能够根据统计调查的需要提供财务资料；</a:t>
            </a:r>
          </a:p>
          <a:p>
            <a:pPr>
              <a:buNone/>
            </a:pPr>
            <a:r>
              <a:rPr lang="en-US" altLang="zh-CN" sz="2400" dirty="0" smtClean="0"/>
              <a:t>        </a:t>
            </a:r>
            <a:r>
              <a:rPr lang="zh-CN" altLang="zh-CN" sz="2400" dirty="0" smtClean="0"/>
              <a:t>(5 )具备独立填报一套表统计调查制度中工业企业应报所有报表的能力。</a:t>
            </a:r>
            <a:endParaRPr lang="zh-CN" altLang="zh-CN" sz="2800" dirty="0" smtClean="0"/>
          </a:p>
          <a:p>
            <a:pPr>
              <a:lnSpc>
                <a:spcPts val="2900"/>
              </a:lnSpc>
              <a:buNone/>
            </a:pPr>
            <a:endParaRPr kumimoji="1" lang="zh-CN" altLang="en-US" sz="2000" noProof="1">
              <a:latin typeface="华文楷体" panose="02010600040101010101" pitchFamily="2" charset="-122"/>
              <a:ea typeface="华文楷体" panose="0201060004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332656"/>
            <a:ext cx="7391400" cy="720080"/>
          </a:xfrm>
        </p:spPr>
        <p:txBody>
          <a:bodyPr/>
          <a:lstStyle/>
          <a:p>
            <a:r>
              <a:rPr lang="en-US" altLang="zh-CN" sz="3600" b="1" dirty="0" smtClean="0"/>
              <a:t/>
            </a:r>
            <a:br>
              <a:rPr lang="en-US" altLang="zh-CN" sz="3600" b="1" dirty="0" smtClean="0"/>
            </a:br>
            <a:r>
              <a:rPr lang="zh-CN" altLang="zh-CN" sz="3600" b="1" dirty="0" smtClean="0"/>
              <a:t>（三）</a:t>
            </a:r>
            <a:r>
              <a:rPr lang="zh-CN" altLang="en-US" sz="3600" b="1" noProof="1" smtClean="0"/>
              <a:t>推进重点领域统计改革</a:t>
            </a:r>
            <a:endParaRPr lang="zh-CN" altLang="en-US" sz="3600" b="1" dirty="0">
              <a:ea typeface="华文楷体" panose="02010600040101010101" pitchFamily="2" charset="-122"/>
            </a:endParaRPr>
          </a:p>
        </p:txBody>
      </p:sp>
      <p:sp>
        <p:nvSpPr>
          <p:cNvPr id="11266" name="Rectangle 3"/>
          <p:cNvSpPr>
            <a:spLocks noGrp="1"/>
          </p:cNvSpPr>
          <p:nvPr>
            <p:ph idx="1"/>
          </p:nvPr>
        </p:nvSpPr>
        <p:spPr>
          <a:xfrm>
            <a:off x="1115616" y="1412776"/>
            <a:ext cx="7776864" cy="4464496"/>
          </a:xfrm>
        </p:spPr>
        <p:txBody>
          <a:bodyPr/>
          <a:lstStyle/>
          <a:p>
            <a:pPr>
              <a:buNone/>
            </a:pPr>
            <a:r>
              <a:rPr lang="zh-CN" altLang="zh-CN" sz="2800" b="1" dirty="0" smtClean="0">
                <a:solidFill>
                  <a:schemeClr val="accent2">
                    <a:lumMod val="75000"/>
                  </a:schemeClr>
                </a:solidFill>
              </a:rPr>
              <a:t>入库</a:t>
            </a:r>
            <a:r>
              <a:rPr lang="zh-CN" altLang="zh-CN" sz="2800" b="1" dirty="0" smtClean="0"/>
              <a:t>:</a:t>
            </a:r>
            <a:r>
              <a:rPr lang="zh-CN" altLang="zh-CN" sz="2800" dirty="0" smtClean="0"/>
              <a:t>按照调查单位审核确认工作的有关要求,申报纳入一套表统计调查单位库。</a:t>
            </a:r>
          </a:p>
          <a:p>
            <a:pPr>
              <a:buNone/>
            </a:pPr>
            <a:endParaRPr lang="en-US" altLang="zh-CN" sz="2800" b="1" dirty="0" smtClean="0">
              <a:solidFill>
                <a:schemeClr val="accent2">
                  <a:lumMod val="75000"/>
                </a:schemeClr>
              </a:solidFill>
            </a:endParaRPr>
          </a:p>
          <a:p>
            <a:pPr>
              <a:buNone/>
            </a:pPr>
            <a:r>
              <a:rPr lang="zh-CN" altLang="zh-CN" sz="2800" b="1" dirty="0" smtClean="0">
                <a:solidFill>
                  <a:schemeClr val="accent2">
                    <a:lumMod val="75000"/>
                  </a:schemeClr>
                </a:solidFill>
              </a:rPr>
              <a:t>数据报送:</a:t>
            </a:r>
            <a:r>
              <a:rPr lang="zh-CN" altLang="zh-CN" sz="2800" dirty="0" smtClean="0"/>
              <a:t>经统计机构审核认定后自</a:t>
            </a:r>
            <a:r>
              <a:rPr lang="en-US" altLang="zh-CN" sz="2800" dirty="0" smtClean="0"/>
              <a:t>2021</a:t>
            </a:r>
            <a:r>
              <a:rPr lang="zh-CN" altLang="zh-CN" sz="2800" dirty="0" smtClean="0"/>
              <a:t>年年报和</a:t>
            </a:r>
            <a:r>
              <a:rPr lang="en-US" altLang="zh-CN" sz="2800" dirty="0" smtClean="0"/>
              <a:t>2022</a:t>
            </a:r>
            <a:r>
              <a:rPr lang="zh-CN" altLang="zh-CN" sz="2800" dirty="0" smtClean="0"/>
              <a:t>年定期统计报表起独立报送统计数据,上级法人单位不再包括视同法人产业活动单位数据。</a:t>
            </a:r>
          </a:p>
          <a:p>
            <a:pPr>
              <a:lnSpc>
                <a:spcPts val="2900"/>
              </a:lnSpc>
              <a:buNone/>
            </a:pPr>
            <a:endParaRPr kumimoji="1" lang="zh-CN" altLang="en-US" sz="2000" noProof="1">
              <a:latin typeface="华文楷体" panose="02010600040101010101" pitchFamily="2" charset="-122"/>
              <a:ea typeface="华文楷体" panose="0201060004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332656"/>
            <a:ext cx="7391400" cy="720080"/>
          </a:xfrm>
        </p:spPr>
        <p:txBody>
          <a:bodyPr/>
          <a:lstStyle/>
          <a:p>
            <a:r>
              <a:rPr lang="en-US" altLang="zh-CN" sz="3600" b="1" dirty="0" smtClean="0"/>
              <a:t/>
            </a:r>
            <a:br>
              <a:rPr lang="en-US" altLang="zh-CN" sz="3600" b="1" dirty="0" smtClean="0"/>
            </a:br>
            <a:r>
              <a:rPr lang="zh-CN" altLang="zh-CN" sz="3600" b="1" dirty="0" smtClean="0"/>
              <a:t>（三）重点改革</a:t>
            </a:r>
            <a:r>
              <a:rPr lang="zh-CN" altLang="zh-CN" sz="3600" dirty="0" smtClean="0"/>
              <a:t/>
            </a:r>
            <a:br>
              <a:rPr lang="zh-CN" altLang="zh-CN" sz="3600" dirty="0" smtClean="0"/>
            </a:br>
            <a:endParaRPr lang="zh-CN" altLang="en-US" sz="3600" b="1" dirty="0">
              <a:ea typeface="华文楷体" panose="02010600040101010101" pitchFamily="2" charset="-122"/>
            </a:endParaRPr>
          </a:p>
        </p:txBody>
      </p:sp>
      <p:sp>
        <p:nvSpPr>
          <p:cNvPr id="11266" name="Rectangle 3"/>
          <p:cNvSpPr>
            <a:spLocks noGrp="1"/>
          </p:cNvSpPr>
          <p:nvPr>
            <p:ph idx="1"/>
          </p:nvPr>
        </p:nvSpPr>
        <p:spPr>
          <a:xfrm>
            <a:off x="1187450" y="1412875"/>
            <a:ext cx="7527925" cy="3816350"/>
          </a:xfrm>
        </p:spPr>
        <p:txBody>
          <a:bodyPr/>
          <a:lstStyle/>
          <a:p>
            <a:pPr marL="0" indent="0" latinLnBrk="0">
              <a:lnSpc>
                <a:spcPct val="150000"/>
              </a:lnSpc>
              <a:spcBef>
                <a:spcPts val="0"/>
              </a:spcBef>
              <a:buNone/>
            </a:pPr>
            <a:r>
              <a:rPr lang="en-US" altLang="zh-CN" sz="2800" dirty="0" smtClean="0">
                <a:solidFill>
                  <a:srgbClr val="FF0000"/>
                </a:solidFill>
              </a:rPr>
              <a:t>3.</a:t>
            </a:r>
            <a:r>
              <a:rPr lang="zh-CN" altLang="zh-CN" sz="2800" dirty="0" smtClean="0">
                <a:solidFill>
                  <a:srgbClr val="FF0000"/>
                </a:solidFill>
              </a:rPr>
              <a:t>推进部门间数据共享</a:t>
            </a:r>
            <a:r>
              <a:rPr lang="zh-CN" altLang="zh-CN" sz="2800" dirty="0" smtClean="0"/>
              <a:t>，将《部门综合统计报表制度》改为</a:t>
            </a:r>
            <a:r>
              <a:rPr lang="zh-CN" altLang="zh-CN" sz="2800" b="1" dirty="0" smtClean="0">
                <a:solidFill>
                  <a:schemeClr val="accent2">
                    <a:lumMod val="75000"/>
                  </a:schemeClr>
                </a:solidFill>
              </a:rPr>
              <a:t>《部门数据共享制度》</a:t>
            </a:r>
            <a:r>
              <a:rPr lang="zh-CN" altLang="zh-CN" sz="2800" dirty="0" smtClean="0"/>
              <a:t>;增加由交通运输部门报送的相关报表,调查中心不再开展水路和港口能源消费相关调查,避免重复统计;增加民政、国家管网集团等部门和集团公司报送的报表,满足专业需要。</a:t>
            </a:r>
            <a:endParaRPr kumimoji="1" lang="zh-CN" altLang="en-US" sz="2800" noProof="1">
              <a:latin typeface="华文楷体" panose="02010600040101010101" pitchFamily="2" charset="-122"/>
              <a:ea typeface="华文楷体" panose="02010600040101010101"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332656"/>
            <a:ext cx="7391400" cy="720080"/>
          </a:xfrm>
        </p:spPr>
        <p:txBody>
          <a:bodyPr/>
          <a:lstStyle/>
          <a:p>
            <a:r>
              <a:rPr lang="en-US" altLang="zh-CN" sz="3600" b="1" dirty="0" smtClean="0"/>
              <a:t/>
            </a:r>
            <a:br>
              <a:rPr lang="en-US" altLang="zh-CN" sz="3600" b="1" dirty="0" smtClean="0"/>
            </a:br>
            <a:r>
              <a:rPr lang="zh-CN" altLang="zh-CN" sz="3600" b="1" dirty="0" smtClean="0"/>
              <a:t>（三）</a:t>
            </a:r>
            <a:r>
              <a:rPr lang="zh-CN" altLang="en-US" sz="3600" b="1" noProof="1" smtClean="0"/>
              <a:t>推进重点领域统计改革</a:t>
            </a:r>
            <a:r>
              <a:rPr lang="zh-CN" altLang="zh-CN" sz="3600" dirty="0" smtClean="0"/>
              <a:t/>
            </a:r>
            <a:br>
              <a:rPr lang="zh-CN" altLang="zh-CN" sz="3600" dirty="0" smtClean="0"/>
            </a:br>
            <a:endParaRPr lang="zh-CN" altLang="en-US" sz="3600" b="1" dirty="0">
              <a:ea typeface="华文楷体" panose="02010600040101010101" pitchFamily="2" charset="-122"/>
            </a:endParaRPr>
          </a:p>
        </p:txBody>
      </p:sp>
      <p:sp>
        <p:nvSpPr>
          <p:cNvPr id="11266" name="Rectangle 3"/>
          <p:cNvSpPr>
            <a:spLocks noGrp="1"/>
          </p:cNvSpPr>
          <p:nvPr>
            <p:ph idx="1"/>
          </p:nvPr>
        </p:nvSpPr>
        <p:spPr>
          <a:xfrm>
            <a:off x="1066800" y="1176655"/>
            <a:ext cx="7776845" cy="5186045"/>
          </a:xfrm>
        </p:spPr>
        <p:txBody>
          <a:bodyPr/>
          <a:lstStyle/>
          <a:p>
            <a:pPr>
              <a:buNone/>
            </a:pPr>
            <a:r>
              <a:rPr lang="en-US" altLang="zh-CN" sz="2800" b="1" dirty="0" smtClean="0">
                <a:solidFill>
                  <a:srgbClr val="FF0000"/>
                </a:solidFill>
              </a:rPr>
              <a:t>4.</a:t>
            </a:r>
            <a:r>
              <a:rPr lang="zh-CN" altLang="zh-CN" sz="2800" dirty="0" smtClean="0">
                <a:solidFill>
                  <a:srgbClr val="FF0000"/>
                </a:solidFill>
              </a:rPr>
              <a:t>《工业统计报表制度》统计范围增加规模以上工业个体经营户。</a:t>
            </a:r>
          </a:p>
          <a:p>
            <a:pPr>
              <a:buNone/>
            </a:pPr>
            <a:r>
              <a:rPr lang="zh-CN" altLang="zh-CN" sz="2800" dirty="0" smtClean="0"/>
              <a:t>填报</a:t>
            </a:r>
            <a:r>
              <a:rPr lang="en-US" altLang="zh-CN" sz="2800" dirty="0" smtClean="0"/>
              <a:t>:</a:t>
            </a:r>
            <a:endParaRPr lang="zh-CN" altLang="zh-CN" sz="2800" dirty="0" smtClean="0"/>
          </a:p>
          <a:p>
            <a:pPr>
              <a:buNone/>
            </a:pPr>
            <a:r>
              <a:rPr lang="en-US" altLang="zh-CN" sz="2800" dirty="0" smtClean="0"/>
              <a:t>    </a:t>
            </a:r>
            <a:r>
              <a:rPr lang="zh-CN" altLang="en-US" sz="2800" dirty="0" smtClean="0"/>
              <a:t>（</a:t>
            </a:r>
            <a:r>
              <a:rPr lang="en-US" altLang="zh-CN" sz="2800" dirty="0" smtClean="0"/>
              <a:t>1</a:t>
            </a:r>
            <a:r>
              <a:rPr lang="zh-CN" altLang="en-US" sz="2800" dirty="0" smtClean="0"/>
              <a:t>）</a:t>
            </a:r>
            <a:r>
              <a:rPr lang="en-US" altLang="zh-CN" sz="2800" dirty="0" smtClean="0"/>
              <a:t> “</a:t>
            </a:r>
            <a:r>
              <a:rPr lang="zh-CN" altLang="zh-CN" sz="2800" dirty="0" smtClean="0"/>
              <a:t>规模以上工业个体经营户基本情况</a:t>
            </a:r>
            <a:r>
              <a:rPr lang="en-US" altLang="zh-CN" sz="2800" dirty="0" smtClean="0"/>
              <a:t>”(B 1 0 1 </a:t>
            </a:r>
            <a:r>
              <a:rPr lang="zh-CN" altLang="zh-CN" sz="2800" dirty="0" smtClean="0"/>
              <a:t>表</a:t>
            </a:r>
            <a:r>
              <a:rPr lang="en-US" altLang="zh-CN" sz="2800" dirty="0" smtClean="0"/>
              <a:t>)(</a:t>
            </a:r>
            <a:r>
              <a:rPr lang="zh-CN" altLang="zh-CN" sz="2800" dirty="0" smtClean="0">
                <a:solidFill>
                  <a:srgbClr val="FF0000"/>
                </a:solidFill>
              </a:rPr>
              <a:t>新增</a:t>
            </a:r>
            <a:r>
              <a:rPr lang="en-US" altLang="zh-CN" sz="2800" dirty="0" smtClean="0"/>
              <a:t>)</a:t>
            </a:r>
            <a:endParaRPr lang="zh-CN" altLang="zh-CN" sz="2800" dirty="0" smtClean="0"/>
          </a:p>
          <a:p>
            <a:pPr>
              <a:buNone/>
            </a:pPr>
            <a:r>
              <a:rPr lang="en-US" altLang="zh-CN" sz="2800" dirty="0" smtClean="0"/>
              <a:t>    </a:t>
            </a:r>
            <a:r>
              <a:rPr lang="zh-CN" altLang="en-US" sz="2800" dirty="0" smtClean="0"/>
              <a:t>（</a:t>
            </a:r>
            <a:r>
              <a:rPr lang="en-US" altLang="zh-CN" sz="2800" dirty="0" smtClean="0"/>
              <a:t>2</a:t>
            </a:r>
            <a:r>
              <a:rPr lang="zh-CN" altLang="en-US" sz="2800" dirty="0" smtClean="0"/>
              <a:t>）</a:t>
            </a:r>
            <a:r>
              <a:rPr lang="en-US" altLang="zh-CN" sz="2800" dirty="0" smtClean="0"/>
              <a:t> “</a:t>
            </a:r>
            <a:r>
              <a:rPr lang="zh-CN" altLang="zh-CN" sz="2800" dirty="0" smtClean="0"/>
              <a:t>财务状况</a:t>
            </a:r>
            <a:r>
              <a:rPr lang="en-US" altLang="zh-CN" sz="2800" dirty="0" smtClean="0"/>
              <a:t>(</a:t>
            </a:r>
            <a:r>
              <a:rPr lang="zh-CN" altLang="zh-CN" sz="2800" dirty="0" smtClean="0"/>
              <a:t>非成本费用调查单位填报</a:t>
            </a:r>
            <a:r>
              <a:rPr lang="en-US" altLang="zh-CN" sz="2800" dirty="0" smtClean="0"/>
              <a:t>)”(B 1 0 3 - 1 </a:t>
            </a:r>
            <a:r>
              <a:rPr lang="zh-CN" altLang="zh-CN" sz="2800" dirty="0" smtClean="0"/>
              <a:t>表</a:t>
            </a:r>
            <a:r>
              <a:rPr lang="en-US" altLang="zh-CN" sz="2800" dirty="0" smtClean="0"/>
              <a:t>)</a:t>
            </a:r>
            <a:endParaRPr lang="zh-CN" altLang="zh-CN" sz="2800" dirty="0" smtClean="0"/>
          </a:p>
          <a:p>
            <a:pPr>
              <a:buNone/>
            </a:pPr>
            <a:r>
              <a:rPr lang="en-US" altLang="zh-CN" sz="2800" dirty="0" smtClean="0"/>
              <a:t>   </a:t>
            </a:r>
            <a:r>
              <a:rPr lang="zh-CN" altLang="en-US" sz="2800" dirty="0" smtClean="0"/>
              <a:t>（</a:t>
            </a:r>
            <a:r>
              <a:rPr lang="en-US" altLang="zh-CN" sz="2800" dirty="0" smtClean="0"/>
              <a:t>3</a:t>
            </a:r>
            <a:r>
              <a:rPr lang="zh-CN" altLang="en-US" sz="2800" dirty="0" smtClean="0"/>
              <a:t>）</a:t>
            </a:r>
            <a:r>
              <a:rPr lang="en-US" altLang="zh-CN" sz="2800" dirty="0" smtClean="0"/>
              <a:t> “</a:t>
            </a:r>
            <a:r>
              <a:rPr lang="zh-CN" altLang="zh-CN" sz="2800" dirty="0" smtClean="0"/>
              <a:t>工业产销总值及主要产品产量</a:t>
            </a:r>
            <a:r>
              <a:rPr lang="en-US" altLang="zh-CN" sz="2800" dirty="0" smtClean="0"/>
              <a:t>”(B 2 0 4 - 1 </a:t>
            </a:r>
            <a:r>
              <a:rPr lang="zh-CN" altLang="zh-CN" sz="2800" dirty="0" smtClean="0"/>
              <a:t>表</a:t>
            </a:r>
            <a:r>
              <a:rPr lang="en-US" altLang="zh-CN" sz="2800" dirty="0" smtClean="0"/>
              <a:t>)</a:t>
            </a:r>
            <a:endParaRPr lang="zh-CN" altLang="zh-CN" sz="2800" dirty="0" smtClean="0"/>
          </a:p>
          <a:p>
            <a:pPr>
              <a:buNone/>
            </a:pPr>
            <a:r>
              <a:rPr lang="en-US" altLang="zh-CN" sz="2800" dirty="0" smtClean="0"/>
              <a:t>    </a:t>
            </a:r>
            <a:r>
              <a:rPr lang="zh-CN" altLang="en-US" sz="2800" dirty="0" smtClean="0"/>
              <a:t>（</a:t>
            </a:r>
            <a:r>
              <a:rPr lang="en-US" altLang="zh-CN" sz="2800" dirty="0" smtClean="0"/>
              <a:t>4</a:t>
            </a:r>
            <a:r>
              <a:rPr lang="zh-CN" altLang="en-US" sz="2800" dirty="0" smtClean="0"/>
              <a:t>）</a:t>
            </a:r>
            <a:r>
              <a:rPr lang="en-US" altLang="zh-CN" sz="2800" dirty="0" smtClean="0"/>
              <a:t>“</a:t>
            </a:r>
            <a:r>
              <a:rPr lang="zh-CN" altLang="zh-CN" sz="2800" dirty="0" smtClean="0"/>
              <a:t>财务状况</a:t>
            </a:r>
            <a:r>
              <a:rPr lang="en-US" altLang="zh-CN" sz="2800" dirty="0" smtClean="0"/>
              <a:t>”(B 2 0 3 </a:t>
            </a:r>
            <a:r>
              <a:rPr lang="zh-CN" altLang="zh-CN" sz="2800" dirty="0" smtClean="0"/>
              <a:t>表</a:t>
            </a:r>
            <a:r>
              <a:rPr lang="en-US" altLang="zh-CN" sz="2800" dirty="0" smtClean="0"/>
              <a:t>)</a:t>
            </a:r>
            <a:endParaRPr lang="zh-CN" altLang="zh-CN" sz="2800" dirty="0" smtClean="0"/>
          </a:p>
          <a:p>
            <a:pPr>
              <a:lnSpc>
                <a:spcPts val="2900"/>
              </a:lnSpc>
              <a:buNone/>
            </a:pPr>
            <a:endParaRPr kumimoji="1" lang="zh-CN" altLang="en-US" sz="2800" noProof="1">
              <a:latin typeface="华文楷体" panose="02010600040101010101" pitchFamily="2" charset="-122"/>
              <a:ea typeface="华文楷体" panose="0201060004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a:xfrm>
            <a:off x="1116013" y="620713"/>
            <a:ext cx="7391400" cy="4114800"/>
          </a:xfrm>
        </p:spPr>
        <p:txBody>
          <a:bodyPr/>
          <a:lstStyle/>
          <a:p>
            <a:pPr marL="0" indent="719455">
              <a:lnSpc>
                <a:spcPct val="80000"/>
              </a:lnSpc>
              <a:buFontTx/>
              <a:buNone/>
            </a:pPr>
            <a:endParaRPr lang="zh-CN" altLang="en-US" sz="2800" b="1" dirty="0">
              <a:latin typeface="华文楷体" panose="02010600040101010101" pitchFamily="2" charset="-122"/>
              <a:ea typeface="华文楷体" panose="02010600040101010101" pitchFamily="2" charset="-122"/>
            </a:endParaRPr>
          </a:p>
          <a:p>
            <a:pPr marL="0" indent="719455">
              <a:lnSpc>
                <a:spcPct val="80000"/>
              </a:lnSpc>
              <a:buFontTx/>
              <a:buNone/>
            </a:pPr>
            <a:endParaRPr lang="zh-CN" altLang="en-US" sz="2800" b="1" dirty="0">
              <a:latin typeface="华文楷体" panose="02010600040101010101" pitchFamily="2" charset="-122"/>
              <a:ea typeface="华文楷体" panose="02010600040101010101" pitchFamily="2" charset="-122"/>
            </a:endParaRPr>
          </a:p>
          <a:p>
            <a:pPr marL="0" indent="719455">
              <a:lnSpc>
                <a:spcPct val="80000"/>
              </a:lnSpc>
              <a:buFontTx/>
              <a:buNone/>
            </a:pPr>
            <a:endParaRPr lang="zh-CN" altLang="en-US" sz="2800" b="1" dirty="0">
              <a:latin typeface="华文楷体" panose="02010600040101010101" pitchFamily="2" charset="-122"/>
              <a:ea typeface="华文楷体" panose="02010600040101010101" pitchFamily="2" charset="-122"/>
            </a:endParaRPr>
          </a:p>
          <a:p>
            <a:pPr marL="0" indent="719455">
              <a:lnSpc>
                <a:spcPct val="80000"/>
              </a:lnSpc>
              <a:buFontTx/>
              <a:buNone/>
            </a:pPr>
            <a:endParaRPr lang="zh-CN" altLang="en-US" sz="2800" b="1" dirty="0">
              <a:latin typeface="华文楷体" panose="02010600040101010101" pitchFamily="2" charset="-122"/>
              <a:ea typeface="华文楷体" panose="02010600040101010101" pitchFamily="2" charset="-122"/>
            </a:endParaRPr>
          </a:p>
          <a:p>
            <a:pPr marL="0" indent="719455" algn="just">
              <a:lnSpc>
                <a:spcPct val="80000"/>
              </a:lnSpc>
              <a:buFontTx/>
              <a:buNone/>
            </a:pPr>
            <a:r>
              <a:rPr lang="zh-CN" altLang="en-US" sz="4000" b="1" dirty="0" smtClean="0">
                <a:latin typeface="华文楷体" panose="02010600040101010101" pitchFamily="2" charset="-122"/>
                <a:ea typeface="华文楷体" panose="02010600040101010101" pitchFamily="2" charset="-122"/>
              </a:rPr>
              <a:t>         谢</a:t>
            </a:r>
            <a:r>
              <a:rPr lang="zh-CN" altLang="en-US" sz="4000" b="1" dirty="0">
                <a:latin typeface="华文楷体" panose="02010600040101010101" pitchFamily="2" charset="-122"/>
                <a:ea typeface="华文楷体" panose="02010600040101010101" pitchFamily="2" charset="-122"/>
              </a:rPr>
              <a:t>谢大家！</a:t>
            </a:r>
            <a:endParaRPr lang="zh-CN" altLang="en-US" sz="4000" dirty="0">
              <a:latin typeface="华文楷体" panose="02010600040101010101" pitchFamily="2" charset="-122"/>
              <a:ea typeface="华文楷体" panose="0201060004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noChangeArrowheads="1"/>
          </p:cNvSpPr>
          <p:nvPr>
            <p:ph type="title"/>
          </p:nvPr>
        </p:nvSpPr>
        <p:spPr>
          <a:xfrm>
            <a:off x="1115616" y="548680"/>
            <a:ext cx="7391400" cy="720080"/>
          </a:xfrm>
        </p:spPr>
        <p:txBody>
          <a:bodyPr/>
          <a:lstStyle/>
          <a:p>
            <a:pPr lvl="0"/>
            <a:r>
              <a:rPr lang="en-US" altLang="zh-CN" sz="3200" b="1" dirty="0" smtClean="0"/>
              <a:t/>
            </a:r>
            <a:br>
              <a:rPr lang="en-US" altLang="zh-CN" sz="3200" b="1" dirty="0" smtClean="0"/>
            </a:br>
            <a:r>
              <a:rPr lang="zh-CN" altLang="en-US" sz="3200" b="1" dirty="0" smtClean="0"/>
              <a:t>一、</a:t>
            </a:r>
            <a:r>
              <a:rPr lang="zh-CN" altLang="zh-CN" sz="3200" b="1" dirty="0" smtClean="0"/>
              <a:t>修订原则</a:t>
            </a:r>
            <a:r>
              <a:rPr lang="zh-CN" altLang="zh-CN" sz="3200" dirty="0" smtClean="0"/>
              <a:t/>
            </a:r>
            <a:br>
              <a:rPr lang="zh-CN" altLang="zh-CN" sz="3200" dirty="0" smtClean="0"/>
            </a:br>
            <a:endParaRPr lang="zh-CN" altLang="en-US" sz="3200" b="1" dirty="0">
              <a:ea typeface="华文楷体" panose="02010600040101010101" pitchFamily="2" charset="-122"/>
            </a:endParaRPr>
          </a:p>
        </p:txBody>
      </p:sp>
      <p:sp>
        <p:nvSpPr>
          <p:cNvPr id="10243" name="内容占位符 2"/>
          <p:cNvSpPr>
            <a:spLocks noGrp="1" noChangeArrowheads="1"/>
          </p:cNvSpPr>
          <p:nvPr>
            <p:ph idx="1"/>
          </p:nvPr>
        </p:nvSpPr>
        <p:spPr>
          <a:xfrm>
            <a:off x="1115616" y="1196752"/>
            <a:ext cx="7488831" cy="5040560"/>
          </a:xfrm>
        </p:spPr>
        <p:txBody>
          <a:bodyPr/>
          <a:lstStyle/>
          <a:p>
            <a:pPr latinLnBrk="0">
              <a:lnSpc>
                <a:spcPts val="3780"/>
              </a:lnSpc>
              <a:spcBef>
                <a:spcPts val="0"/>
              </a:spcBef>
              <a:buNone/>
            </a:pPr>
            <a:r>
              <a:rPr lang="zh-CN" altLang="zh-CN" sz="2400" dirty="0" smtClean="0">
                <a:solidFill>
                  <a:schemeClr val="tx1"/>
                </a:solidFill>
                <a:uFillTx/>
              </a:rPr>
              <a:t>(一)聚焦服务高质量发展综合绩效评价,加强基础指标统计,提高调查时效,推进部门分工合作和数据共享。</a:t>
            </a:r>
          </a:p>
          <a:p>
            <a:pPr latinLnBrk="0">
              <a:lnSpc>
                <a:spcPts val="3780"/>
              </a:lnSpc>
              <a:spcBef>
                <a:spcPts val="0"/>
              </a:spcBef>
              <a:buNone/>
            </a:pPr>
            <a:r>
              <a:rPr lang="zh-CN" altLang="zh-CN" sz="2400" dirty="0" smtClean="0">
                <a:solidFill>
                  <a:schemeClr val="tx1"/>
                </a:solidFill>
                <a:uFillTx/>
              </a:rPr>
              <a:t>(二)落实党史学习教育,为民办实事的有关要求,聚焦基层反 映强烈的问题,精简统计报表和指标,切实为基层减负。</a:t>
            </a:r>
          </a:p>
          <a:p>
            <a:pPr latinLnBrk="0">
              <a:lnSpc>
                <a:spcPts val="3780"/>
              </a:lnSpc>
              <a:spcBef>
                <a:spcPts val="0"/>
              </a:spcBef>
              <a:buNone/>
            </a:pPr>
            <a:r>
              <a:rPr lang="zh-CN" altLang="zh-CN" sz="2400" dirty="0" smtClean="0">
                <a:solidFill>
                  <a:schemeClr val="tx1"/>
                </a:solidFill>
                <a:uFillTx/>
              </a:rPr>
              <a:t>(三)扎实推进“十四五”时期统计现代化改革规划明确的重点领域统计制度方法改革任务,结合各专业实际修订年定报制度。</a:t>
            </a:r>
          </a:p>
          <a:p>
            <a:pPr latinLnBrk="0">
              <a:lnSpc>
                <a:spcPts val="3780"/>
              </a:lnSpc>
              <a:spcBef>
                <a:spcPts val="0"/>
              </a:spcBef>
              <a:buNone/>
            </a:pPr>
            <a:r>
              <a:rPr lang="zh-CN" altLang="zh-CN" sz="2400" dirty="0" smtClean="0">
                <a:solidFill>
                  <a:schemeClr val="tx1"/>
                </a:solidFill>
                <a:uFillTx/>
              </a:rPr>
              <a:t>(四)以年定报制度修订为抓手,规范制度管理,认真贯彻执行统计分类新标准。</a:t>
            </a:r>
            <a:endParaRPr lang="zh-CN" altLang="zh-CN" sz="2800" dirty="0" smtClean="0"/>
          </a:p>
          <a:p>
            <a:pPr marL="0" indent="0">
              <a:buFontTx/>
              <a:buNone/>
            </a:pPr>
            <a:endParaRPr lang="zh-CN" altLang="zh-CN" sz="2800" dirty="0">
              <a:ea typeface="华文楷体" panose="02010600040101010101" pitchFamily="2" charset="-122"/>
              <a:sym typeface="宋体"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836712"/>
            <a:ext cx="7391400" cy="1008112"/>
          </a:xfrm>
        </p:spPr>
        <p:txBody>
          <a:bodyPr/>
          <a:lstStyle/>
          <a:p>
            <a:r>
              <a:rPr lang="zh-CN" altLang="zh-CN" sz="3600" b="1" dirty="0" smtClean="0"/>
              <a:t>二、主要修订内容</a:t>
            </a:r>
            <a:r>
              <a:rPr lang="zh-CN" altLang="zh-CN" sz="3600" dirty="0" smtClean="0"/>
              <a:t/>
            </a:r>
            <a:br>
              <a:rPr lang="zh-CN" altLang="zh-CN" sz="3600" dirty="0" smtClean="0"/>
            </a:br>
            <a:endParaRPr lang="zh-CN" altLang="en-US" sz="3600" b="1" dirty="0">
              <a:ea typeface="华文楷体" panose="02010600040101010101" pitchFamily="2" charset="-122"/>
            </a:endParaRPr>
          </a:p>
        </p:txBody>
      </p:sp>
      <p:sp>
        <p:nvSpPr>
          <p:cNvPr id="11266" name="Rectangle 3"/>
          <p:cNvSpPr>
            <a:spLocks noGrp="1"/>
          </p:cNvSpPr>
          <p:nvPr>
            <p:ph idx="1"/>
          </p:nvPr>
        </p:nvSpPr>
        <p:spPr>
          <a:xfrm>
            <a:off x="1043609" y="1628800"/>
            <a:ext cx="7848871" cy="3744416"/>
          </a:xfrm>
        </p:spPr>
        <p:txBody>
          <a:bodyPr/>
          <a:lstStyle/>
          <a:p>
            <a:pPr>
              <a:spcBef>
                <a:spcPts val="1800"/>
              </a:spcBef>
              <a:buNone/>
            </a:pPr>
            <a:endParaRPr lang="en-US" altLang="zh-CN" sz="2800" b="1" dirty="0" smtClean="0"/>
          </a:p>
          <a:p>
            <a:pPr>
              <a:spcBef>
                <a:spcPts val="1800"/>
              </a:spcBef>
              <a:buNone/>
            </a:pPr>
            <a:r>
              <a:rPr lang="en-US" altLang="zh-CN" sz="2800" b="1" noProof="1" smtClean="0"/>
              <a:t> </a:t>
            </a:r>
            <a:r>
              <a:rPr lang="zh-CN" altLang="en-US" noProof="1" smtClean="0"/>
              <a:t>（一）</a:t>
            </a:r>
            <a:r>
              <a:rPr lang="zh-CN" altLang="zh-CN" dirty="0" smtClean="0"/>
              <a:t>新增相关统计内容 </a:t>
            </a:r>
          </a:p>
          <a:p>
            <a:pPr marL="0" indent="0" algn="just">
              <a:lnSpc>
                <a:spcPct val="90000"/>
              </a:lnSpc>
              <a:spcBef>
                <a:spcPts val="1800"/>
              </a:spcBef>
              <a:buFontTx/>
              <a:buNone/>
              <a:defRPr/>
            </a:pPr>
            <a:r>
              <a:rPr lang="zh-CN" altLang="en-US" noProof="1" smtClean="0"/>
              <a:t>（二）精简报表制度</a:t>
            </a:r>
            <a:endParaRPr lang="en-US" altLang="zh-CN" noProof="1" smtClean="0"/>
          </a:p>
          <a:p>
            <a:pPr marL="0" indent="0" algn="just">
              <a:lnSpc>
                <a:spcPct val="90000"/>
              </a:lnSpc>
              <a:spcBef>
                <a:spcPts val="1800"/>
              </a:spcBef>
              <a:buFontTx/>
              <a:buNone/>
              <a:defRPr/>
            </a:pPr>
            <a:r>
              <a:rPr lang="zh-CN" altLang="en-US" noProof="1" smtClean="0"/>
              <a:t>（三）推进重点领域统计改革</a:t>
            </a:r>
            <a:endParaRPr lang="en-US" altLang="zh-CN" noProof="1" smtClean="0"/>
          </a:p>
          <a:p>
            <a:pPr marL="0" indent="0" algn="just">
              <a:lnSpc>
                <a:spcPct val="90000"/>
              </a:lnSpc>
              <a:spcBef>
                <a:spcPts val="1800"/>
              </a:spcBef>
              <a:buFontTx/>
              <a:buNone/>
              <a:defRPr/>
            </a:pPr>
            <a:r>
              <a:rPr lang="zh-CN" altLang="en-US" noProof="1" smtClean="0"/>
              <a:t>（四）规范制度管理 </a:t>
            </a:r>
            <a:endParaRPr lang="zh-CN" altLang="en-US" noProof="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260648"/>
            <a:ext cx="7391400" cy="1080120"/>
          </a:xfrm>
        </p:spPr>
        <p:txBody>
          <a:bodyPr/>
          <a:lstStyle/>
          <a:p>
            <a:r>
              <a:rPr lang="zh-CN" altLang="en-US" sz="3600" b="1" dirty="0" smtClean="0">
                <a:ea typeface="华文楷体" panose="02010600040101010101" pitchFamily="2" charset="-122"/>
              </a:rPr>
              <a:t>（一）新增相关统计内容</a:t>
            </a:r>
            <a:endParaRPr lang="zh-CN" altLang="en-US" sz="3600" b="1" dirty="0">
              <a:ea typeface="华文楷体" panose="02010600040101010101" pitchFamily="2" charset="-122"/>
            </a:endParaRPr>
          </a:p>
        </p:txBody>
      </p:sp>
      <p:sp>
        <p:nvSpPr>
          <p:cNvPr id="11266" name="Rectangle 3"/>
          <p:cNvSpPr>
            <a:spLocks noGrp="1"/>
          </p:cNvSpPr>
          <p:nvPr>
            <p:ph idx="1"/>
          </p:nvPr>
        </p:nvSpPr>
        <p:spPr>
          <a:xfrm>
            <a:off x="1071563" y="1268761"/>
            <a:ext cx="7676901" cy="5063778"/>
          </a:xfrm>
        </p:spPr>
        <p:txBody>
          <a:bodyPr/>
          <a:lstStyle/>
          <a:p>
            <a:pPr marL="0" indent="0" algn="just">
              <a:lnSpc>
                <a:spcPct val="90000"/>
              </a:lnSpc>
              <a:buFontTx/>
              <a:buNone/>
              <a:defRPr/>
            </a:pPr>
            <a:r>
              <a:rPr lang="en-US" altLang="zh-CN" sz="2800" b="1" dirty="0" smtClean="0"/>
              <a:t>1.</a:t>
            </a:r>
            <a:r>
              <a:rPr lang="zh-CN" altLang="zh-CN" sz="2800" b="1" dirty="0" smtClean="0"/>
              <a:t>新建制度</a:t>
            </a:r>
          </a:p>
          <a:p>
            <a:pPr>
              <a:lnSpc>
                <a:spcPts val="2900"/>
              </a:lnSpc>
              <a:spcBef>
                <a:spcPts val="600"/>
              </a:spcBef>
              <a:buNone/>
            </a:pPr>
            <a:endParaRPr lang="en-US" altLang="zh-CN" sz="2800" dirty="0" smtClean="0"/>
          </a:p>
          <a:p>
            <a:pPr>
              <a:lnSpc>
                <a:spcPts val="2900"/>
              </a:lnSpc>
              <a:buNone/>
            </a:pPr>
            <a:r>
              <a:rPr lang="zh-CN" altLang="zh-CN" sz="2800" dirty="0" smtClean="0"/>
              <a:t>监测制度</a:t>
            </a:r>
            <a:r>
              <a:rPr lang="en-US" altLang="zh-CN" sz="2800" dirty="0" smtClean="0"/>
              <a:t>:</a:t>
            </a:r>
            <a:endParaRPr lang="zh-CN" altLang="zh-CN" sz="2800" dirty="0" smtClean="0"/>
          </a:p>
          <a:p>
            <a:pPr>
              <a:lnSpc>
                <a:spcPts val="2900"/>
              </a:lnSpc>
              <a:buNone/>
            </a:pPr>
            <a:r>
              <a:rPr lang="en-US" altLang="zh-CN" sz="2800" dirty="0" smtClean="0"/>
              <a:t>(1)</a:t>
            </a:r>
            <a:r>
              <a:rPr lang="zh-CN" altLang="zh-CN" sz="2800" dirty="0" smtClean="0"/>
              <a:t>建立</a:t>
            </a:r>
            <a:r>
              <a:rPr lang="zh-CN" altLang="zh-CN" sz="2800" b="1" dirty="0" smtClean="0">
                <a:solidFill>
                  <a:schemeClr val="accent2">
                    <a:lumMod val="75000"/>
                  </a:schemeClr>
                </a:solidFill>
              </a:rPr>
              <a:t>高质量发展</a:t>
            </a:r>
            <a:r>
              <a:rPr lang="zh-CN" altLang="zh-CN" sz="2800" dirty="0" smtClean="0"/>
              <a:t>综合绩效评价监测制度</a:t>
            </a:r>
          </a:p>
          <a:p>
            <a:pPr>
              <a:lnSpc>
                <a:spcPts val="2900"/>
              </a:lnSpc>
              <a:buNone/>
            </a:pPr>
            <a:r>
              <a:rPr lang="en-US" altLang="zh-CN" sz="2800" dirty="0" smtClean="0"/>
              <a:t>(2)</a:t>
            </a:r>
            <a:r>
              <a:rPr lang="zh-CN" altLang="zh-CN" sz="2800" dirty="0" smtClean="0"/>
              <a:t>执行</a:t>
            </a:r>
            <a:r>
              <a:rPr lang="zh-CN" altLang="zh-CN" sz="2800" b="1" dirty="0" smtClean="0">
                <a:solidFill>
                  <a:schemeClr val="accent2">
                    <a:lumMod val="75000"/>
                  </a:schemeClr>
                </a:solidFill>
              </a:rPr>
              <a:t>国有</a:t>
            </a:r>
            <a:r>
              <a:rPr lang="zh-CN" altLang="zh-CN" sz="2800" dirty="0" smtClean="0"/>
              <a:t>和</a:t>
            </a:r>
            <a:r>
              <a:rPr lang="zh-CN" altLang="zh-CN" sz="2800" b="1" dirty="0" smtClean="0">
                <a:solidFill>
                  <a:schemeClr val="accent2">
                    <a:lumMod val="75000"/>
                  </a:schemeClr>
                </a:solidFill>
              </a:rPr>
              <a:t>民营</a:t>
            </a:r>
            <a:r>
              <a:rPr lang="zh-CN" altLang="zh-CN" sz="2800" dirty="0" smtClean="0"/>
              <a:t>经济统计分类，研究建立监测制度</a:t>
            </a:r>
          </a:p>
          <a:p>
            <a:pPr>
              <a:lnSpc>
                <a:spcPts val="2900"/>
              </a:lnSpc>
              <a:buNone/>
            </a:pPr>
            <a:r>
              <a:rPr lang="en-US" altLang="zh-CN" sz="2800" dirty="0" smtClean="0"/>
              <a:t>(3)</a:t>
            </a:r>
            <a:r>
              <a:rPr lang="zh-CN" altLang="zh-CN" sz="2800" dirty="0" smtClean="0"/>
              <a:t>满足</a:t>
            </a:r>
            <a:r>
              <a:rPr lang="zh-CN" altLang="zh-CN" sz="2800" b="1" dirty="0" smtClean="0">
                <a:solidFill>
                  <a:schemeClr val="accent2">
                    <a:lumMod val="75000"/>
                  </a:schemeClr>
                </a:solidFill>
              </a:rPr>
              <a:t>中小微</a:t>
            </a:r>
            <a:r>
              <a:rPr lang="zh-CN" altLang="zh-CN" sz="2800" dirty="0" smtClean="0"/>
              <a:t>企业监测需要</a:t>
            </a:r>
            <a:r>
              <a:rPr lang="en-US" altLang="zh-CN" sz="2800" dirty="0" smtClean="0"/>
              <a:t>,</a:t>
            </a:r>
            <a:r>
              <a:rPr lang="zh-CN" altLang="zh-CN" sz="2800" dirty="0" smtClean="0"/>
              <a:t>研究建立监测制度</a:t>
            </a:r>
          </a:p>
          <a:p>
            <a:pPr>
              <a:lnSpc>
                <a:spcPts val="2900"/>
              </a:lnSpc>
              <a:buNone/>
            </a:pPr>
            <a:endParaRPr lang="en-US" altLang="zh-CN" sz="2800" dirty="0" smtClean="0"/>
          </a:p>
          <a:p>
            <a:pPr>
              <a:lnSpc>
                <a:spcPts val="2900"/>
              </a:lnSpc>
              <a:buNone/>
            </a:pPr>
            <a:r>
              <a:rPr lang="zh-CN" altLang="zh-CN" sz="2800" dirty="0" smtClean="0"/>
              <a:t>常规制度</a:t>
            </a:r>
            <a:r>
              <a:rPr lang="en-US" altLang="zh-CN" sz="2800" dirty="0" smtClean="0"/>
              <a:t>:</a:t>
            </a:r>
            <a:endParaRPr lang="zh-CN" altLang="zh-CN" sz="2800" dirty="0" smtClean="0"/>
          </a:p>
          <a:p>
            <a:pPr>
              <a:lnSpc>
                <a:spcPts val="2900"/>
              </a:lnSpc>
              <a:buNone/>
            </a:pPr>
            <a:r>
              <a:rPr lang="zh-CN" altLang="zh-CN" sz="2800" dirty="0" smtClean="0"/>
              <a:t>将</a:t>
            </a:r>
            <a:r>
              <a:rPr lang="zh-CN" altLang="zh-CN" sz="2800" b="1" dirty="0" smtClean="0">
                <a:solidFill>
                  <a:schemeClr val="accent2">
                    <a:lumMod val="75000"/>
                  </a:schemeClr>
                </a:solidFill>
              </a:rPr>
              <a:t>公共生态环境</a:t>
            </a:r>
            <a:r>
              <a:rPr lang="zh-CN" altLang="zh-CN" sz="2800" dirty="0" smtClean="0"/>
              <a:t>和</a:t>
            </a:r>
            <a:r>
              <a:rPr lang="zh-CN" altLang="zh-CN" sz="2800" b="1" dirty="0" smtClean="0">
                <a:solidFill>
                  <a:schemeClr val="accent2">
                    <a:lumMod val="75000"/>
                  </a:schemeClr>
                </a:solidFill>
              </a:rPr>
              <a:t>基本公共服务</a:t>
            </a:r>
            <a:r>
              <a:rPr lang="zh-CN" altLang="zh-CN" sz="2800" dirty="0" smtClean="0"/>
              <a:t>两项满意度调查纳入常规制度。</a:t>
            </a:r>
            <a:endParaRPr kumimoji="1" lang="zh-CN" altLang="en-US" sz="2800" noProof="1">
              <a:latin typeface="华文楷体" panose="02010600040101010101" pitchFamily="2" charset="-122"/>
              <a:ea typeface="华文楷体" panose="0201060004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476672"/>
            <a:ext cx="7391400" cy="864096"/>
          </a:xfrm>
        </p:spPr>
        <p:txBody>
          <a:bodyPr/>
          <a:lstStyle/>
          <a:p>
            <a:r>
              <a:rPr lang="zh-CN" altLang="en-US" sz="3600" b="1" dirty="0" smtClean="0">
                <a:ea typeface="华文楷体" panose="02010600040101010101" pitchFamily="2" charset="-122"/>
              </a:rPr>
              <a:t>（一）新增相关统计内容</a:t>
            </a:r>
            <a:endParaRPr lang="zh-CN" altLang="en-US" sz="3600" b="1" dirty="0">
              <a:ea typeface="华文楷体" panose="02010600040101010101" pitchFamily="2" charset="-122"/>
            </a:endParaRPr>
          </a:p>
        </p:txBody>
      </p:sp>
      <p:sp>
        <p:nvSpPr>
          <p:cNvPr id="11266" name="Rectangle 3"/>
          <p:cNvSpPr>
            <a:spLocks noGrp="1"/>
          </p:cNvSpPr>
          <p:nvPr>
            <p:ph idx="1"/>
          </p:nvPr>
        </p:nvSpPr>
        <p:spPr>
          <a:xfrm>
            <a:off x="1071563" y="1916832"/>
            <a:ext cx="7676901" cy="3384376"/>
          </a:xfrm>
        </p:spPr>
        <p:txBody>
          <a:bodyPr/>
          <a:lstStyle/>
          <a:p>
            <a:pPr marL="0" lvl="0" indent="0" algn="just">
              <a:lnSpc>
                <a:spcPct val="90000"/>
              </a:lnSpc>
              <a:buNone/>
              <a:defRPr/>
            </a:pPr>
            <a:r>
              <a:rPr lang="en-US" altLang="zh-CN" sz="2800" b="1" dirty="0" smtClean="0"/>
              <a:t>2.</a:t>
            </a:r>
            <a:r>
              <a:rPr lang="zh-CN" altLang="zh-CN" sz="2800" b="1" dirty="0" smtClean="0"/>
              <a:t>拓展范围</a:t>
            </a:r>
          </a:p>
          <a:p>
            <a:pPr>
              <a:lnSpc>
                <a:spcPts val="2900"/>
              </a:lnSpc>
              <a:spcBef>
                <a:spcPts val="600"/>
              </a:spcBef>
              <a:buNone/>
            </a:pPr>
            <a:endParaRPr lang="en-US" altLang="zh-CN" sz="2800" dirty="0" smtClean="0"/>
          </a:p>
          <a:p>
            <a:pPr>
              <a:buNone/>
            </a:pPr>
            <a:r>
              <a:rPr lang="zh-CN" altLang="zh-CN" sz="2800" dirty="0" smtClean="0"/>
              <a:t>（</a:t>
            </a:r>
            <a:r>
              <a:rPr lang="en-US" altLang="zh-CN" sz="2800" dirty="0" smtClean="0"/>
              <a:t>1</a:t>
            </a:r>
            <a:r>
              <a:rPr lang="zh-CN" altLang="zh-CN" sz="2800" dirty="0" smtClean="0"/>
              <a:t>）将</a:t>
            </a:r>
            <a:r>
              <a:rPr lang="zh-CN" altLang="zh-CN" sz="2800" b="1" dirty="0" smtClean="0">
                <a:solidFill>
                  <a:schemeClr val="accent2">
                    <a:lumMod val="75000"/>
                  </a:schemeClr>
                </a:solidFill>
              </a:rPr>
              <a:t>工业大个体</a:t>
            </a:r>
            <a:r>
              <a:rPr lang="zh-CN" altLang="zh-CN" sz="2800" dirty="0" smtClean="0"/>
              <a:t>纳入规模以上工业统计范围</a:t>
            </a:r>
          </a:p>
          <a:p>
            <a:pPr>
              <a:buNone/>
            </a:pPr>
            <a:r>
              <a:rPr lang="zh-CN" altLang="zh-CN" sz="2800" dirty="0" smtClean="0"/>
              <a:t>（</a:t>
            </a:r>
            <a:r>
              <a:rPr lang="en-US" altLang="zh-CN" sz="2800" dirty="0" smtClean="0"/>
              <a:t>2</a:t>
            </a:r>
            <a:r>
              <a:rPr lang="zh-CN" altLang="zh-CN" sz="2800" dirty="0" smtClean="0"/>
              <a:t>）企业研发统计增加</a:t>
            </a:r>
            <a:r>
              <a:rPr lang="zh-CN" altLang="zh-CN" sz="2800" b="1" dirty="0" smtClean="0">
                <a:solidFill>
                  <a:schemeClr val="accent2">
                    <a:lumMod val="75000"/>
                  </a:schemeClr>
                </a:solidFill>
              </a:rPr>
              <a:t>科研育种</a:t>
            </a:r>
            <a:r>
              <a:rPr lang="zh-CN" altLang="zh-CN" sz="2800" dirty="0" smtClean="0"/>
              <a:t>相关企业。</a:t>
            </a:r>
          </a:p>
          <a:p>
            <a:pPr>
              <a:lnSpc>
                <a:spcPts val="2900"/>
              </a:lnSpc>
              <a:buNone/>
            </a:pPr>
            <a:endParaRPr kumimoji="1" lang="zh-CN" altLang="en-US" sz="2800" noProof="1">
              <a:latin typeface="华文楷体" panose="02010600040101010101" pitchFamily="2" charset="-122"/>
              <a:ea typeface="华文楷体" panose="0201060004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476672"/>
            <a:ext cx="7391400" cy="864096"/>
          </a:xfrm>
        </p:spPr>
        <p:txBody>
          <a:bodyPr/>
          <a:lstStyle/>
          <a:p>
            <a:r>
              <a:rPr lang="zh-CN" altLang="en-US" sz="3600" b="1" dirty="0" smtClean="0">
                <a:ea typeface="华文楷体" panose="02010600040101010101" pitchFamily="2" charset="-122"/>
              </a:rPr>
              <a:t>（一）新增相关统计内容</a:t>
            </a:r>
            <a:endParaRPr lang="zh-CN" altLang="en-US" sz="3600" b="1" dirty="0">
              <a:ea typeface="华文楷体" panose="02010600040101010101" pitchFamily="2" charset="-122"/>
            </a:endParaRPr>
          </a:p>
        </p:txBody>
      </p:sp>
      <p:sp>
        <p:nvSpPr>
          <p:cNvPr id="11266" name="Rectangle 3"/>
          <p:cNvSpPr>
            <a:spLocks noGrp="1"/>
          </p:cNvSpPr>
          <p:nvPr>
            <p:ph idx="1"/>
          </p:nvPr>
        </p:nvSpPr>
        <p:spPr>
          <a:xfrm>
            <a:off x="1071563" y="1556792"/>
            <a:ext cx="7676901" cy="4248472"/>
          </a:xfrm>
        </p:spPr>
        <p:txBody>
          <a:bodyPr/>
          <a:lstStyle/>
          <a:p>
            <a:pPr marL="0" indent="0" algn="just">
              <a:lnSpc>
                <a:spcPct val="90000"/>
              </a:lnSpc>
              <a:buNone/>
              <a:defRPr/>
            </a:pPr>
            <a:r>
              <a:rPr lang="en-US" altLang="zh-CN" sz="2800" b="1" dirty="0" smtClean="0"/>
              <a:t>3.</a:t>
            </a:r>
            <a:r>
              <a:rPr lang="zh-CN" altLang="zh-CN" sz="2800" b="1" dirty="0" smtClean="0"/>
              <a:t>增加内容</a:t>
            </a:r>
          </a:p>
          <a:p>
            <a:pPr>
              <a:buNone/>
            </a:pPr>
            <a:r>
              <a:rPr lang="zh-CN" altLang="zh-CN" sz="2800" dirty="0" smtClean="0"/>
              <a:t>（</a:t>
            </a:r>
            <a:r>
              <a:rPr lang="en-US" altLang="zh-CN" sz="2800" dirty="0" smtClean="0"/>
              <a:t>1</a:t>
            </a:r>
            <a:r>
              <a:rPr lang="zh-CN" altLang="zh-CN" sz="2800" dirty="0" smtClean="0"/>
              <a:t>）工业能源</a:t>
            </a:r>
            <a:r>
              <a:rPr lang="en-US" altLang="zh-CN" sz="2800" dirty="0" smtClean="0"/>
              <a:t>:</a:t>
            </a:r>
            <a:r>
              <a:rPr lang="zh-CN" altLang="zh-CN" sz="2800" dirty="0" smtClean="0"/>
              <a:t>增加特种气体、氢能等新产品。</a:t>
            </a:r>
          </a:p>
          <a:p>
            <a:pPr>
              <a:buNone/>
            </a:pPr>
            <a:r>
              <a:rPr lang="zh-CN" altLang="zh-CN" sz="2800" dirty="0" smtClean="0"/>
              <a:t>（</a:t>
            </a:r>
            <a:r>
              <a:rPr lang="en-US" altLang="zh-CN" sz="2800" dirty="0" smtClean="0"/>
              <a:t>2</a:t>
            </a:r>
            <a:r>
              <a:rPr lang="zh-CN" altLang="zh-CN" sz="2800" dirty="0" smtClean="0"/>
              <a:t>）科技</a:t>
            </a:r>
            <a:r>
              <a:rPr lang="en-US" altLang="zh-CN" sz="2800" dirty="0" smtClean="0"/>
              <a:t>:</a:t>
            </a:r>
            <a:r>
              <a:rPr lang="zh-CN" altLang="zh-CN" sz="2800" dirty="0" smtClean="0"/>
              <a:t>增加基础研究相关指标。</a:t>
            </a:r>
          </a:p>
          <a:p>
            <a:pPr>
              <a:buNone/>
            </a:pPr>
            <a:r>
              <a:rPr lang="zh-CN" altLang="zh-CN" sz="2800" dirty="0" smtClean="0"/>
              <a:t>（</a:t>
            </a:r>
            <a:r>
              <a:rPr lang="en-US" altLang="zh-CN" sz="2800" dirty="0" smtClean="0"/>
              <a:t>3</a:t>
            </a:r>
            <a:r>
              <a:rPr lang="zh-CN" altLang="zh-CN" sz="2800" dirty="0" smtClean="0"/>
              <a:t>）贸易</a:t>
            </a:r>
            <a:r>
              <a:rPr lang="en-US" altLang="zh-CN" sz="2800" dirty="0" smtClean="0"/>
              <a:t>:</a:t>
            </a:r>
            <a:r>
              <a:rPr lang="zh-CN" altLang="zh-CN" sz="2800" dirty="0" smtClean="0"/>
              <a:t>细化批零业经营项目。</a:t>
            </a:r>
          </a:p>
          <a:p>
            <a:pPr>
              <a:buNone/>
            </a:pPr>
            <a:r>
              <a:rPr lang="zh-CN" altLang="zh-CN" sz="2800" dirty="0" smtClean="0"/>
              <a:t>（</a:t>
            </a:r>
            <a:r>
              <a:rPr lang="en-US" altLang="zh-CN" sz="2800" dirty="0" smtClean="0"/>
              <a:t>4</a:t>
            </a:r>
            <a:r>
              <a:rPr lang="zh-CN" altLang="zh-CN" sz="2800" dirty="0" smtClean="0"/>
              <a:t>）市卡</a:t>
            </a:r>
            <a:r>
              <a:rPr lang="en-US" altLang="zh-CN" sz="2800" dirty="0" smtClean="0"/>
              <a:t>:</a:t>
            </a:r>
            <a:r>
              <a:rPr lang="zh-CN" altLang="zh-CN" sz="2800" dirty="0" smtClean="0"/>
              <a:t>增加老旧小区改造等指标。</a:t>
            </a:r>
          </a:p>
          <a:p>
            <a:pPr>
              <a:buNone/>
            </a:pPr>
            <a:r>
              <a:rPr lang="zh-CN" altLang="zh-CN" sz="2800" dirty="0" smtClean="0"/>
              <a:t>（5）互联网</a:t>
            </a:r>
            <a:r>
              <a:rPr lang="en-US" altLang="zh-CN" sz="2800" dirty="0" smtClean="0"/>
              <a:t>:</a:t>
            </a:r>
            <a:r>
              <a:rPr lang="zh-CN" altLang="zh-CN" sz="2800" dirty="0" smtClean="0"/>
              <a:t>增加反映大数据、云计算服务等调查内容。......</a:t>
            </a:r>
          </a:p>
          <a:p>
            <a:pPr marL="0" lvl="0" indent="0" algn="just">
              <a:lnSpc>
                <a:spcPct val="90000"/>
              </a:lnSpc>
              <a:buNone/>
              <a:defRPr/>
            </a:pPr>
            <a:endParaRPr lang="zh-CN" altLang="zh-CN" sz="2800" dirty="0" smtClean="0"/>
          </a:p>
          <a:p>
            <a:pPr>
              <a:lnSpc>
                <a:spcPts val="2900"/>
              </a:lnSpc>
              <a:buNone/>
            </a:pPr>
            <a:endParaRPr kumimoji="1" lang="zh-CN" altLang="en-US" sz="2800" noProof="1">
              <a:latin typeface="华文楷体" panose="02010600040101010101" pitchFamily="2" charset="-122"/>
              <a:ea typeface="华文楷体" panose="0201060004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332656"/>
            <a:ext cx="7391400" cy="936104"/>
          </a:xfrm>
        </p:spPr>
        <p:txBody>
          <a:bodyPr/>
          <a:lstStyle/>
          <a:p>
            <a:r>
              <a:rPr lang="en-US" altLang="zh-CN" sz="3600" b="1" dirty="0" smtClean="0"/>
              <a:t/>
            </a:r>
            <a:br>
              <a:rPr lang="en-US" altLang="zh-CN" sz="3600" b="1" dirty="0" smtClean="0"/>
            </a:br>
            <a:r>
              <a:rPr lang="zh-CN" altLang="zh-CN" sz="3600" b="1" dirty="0" smtClean="0"/>
              <a:t>（二）精简报表制度</a:t>
            </a:r>
            <a:br>
              <a:rPr lang="zh-CN" altLang="zh-CN" sz="3600" b="1" dirty="0" smtClean="0"/>
            </a:br>
            <a:endParaRPr lang="zh-CN" altLang="en-US" sz="3600" b="1" dirty="0">
              <a:ea typeface="华文楷体" panose="02010600040101010101" pitchFamily="2" charset="-122"/>
            </a:endParaRPr>
          </a:p>
        </p:txBody>
      </p:sp>
      <p:sp>
        <p:nvSpPr>
          <p:cNvPr id="11266" name="Rectangle 3"/>
          <p:cNvSpPr>
            <a:spLocks noGrp="1"/>
          </p:cNvSpPr>
          <p:nvPr>
            <p:ph idx="1"/>
          </p:nvPr>
        </p:nvSpPr>
        <p:spPr>
          <a:xfrm>
            <a:off x="1071563" y="1628800"/>
            <a:ext cx="7676901" cy="3672408"/>
          </a:xfrm>
        </p:spPr>
        <p:txBody>
          <a:bodyPr/>
          <a:lstStyle/>
          <a:p>
            <a:pPr>
              <a:buNone/>
            </a:pPr>
            <a:r>
              <a:rPr lang="en-US" altLang="zh-CN" sz="2800" b="1" dirty="0" smtClean="0"/>
              <a:t>1.</a:t>
            </a:r>
            <a:r>
              <a:rPr lang="zh-CN" altLang="zh-CN" sz="2800" b="1" dirty="0" smtClean="0"/>
              <a:t>制度项目</a:t>
            </a:r>
            <a:endParaRPr lang="en-US" altLang="zh-CN" sz="2800" b="1" dirty="0" smtClean="0"/>
          </a:p>
          <a:p>
            <a:pPr>
              <a:buNone/>
            </a:pPr>
            <a:endParaRPr lang="en-US" altLang="zh-CN" sz="2800" b="1" dirty="0" smtClean="0"/>
          </a:p>
          <a:p>
            <a:pPr>
              <a:buNone/>
            </a:pPr>
            <a:r>
              <a:rPr lang="zh-CN" altLang="zh-CN" sz="2800" b="1" dirty="0" smtClean="0">
                <a:solidFill>
                  <a:schemeClr val="accent2">
                    <a:lumMod val="75000"/>
                  </a:schemeClr>
                </a:solidFill>
              </a:rPr>
              <a:t>取消</a:t>
            </a:r>
            <a:r>
              <a:rPr lang="zh-CN" altLang="zh-CN" sz="2800" dirty="0" smtClean="0">
                <a:solidFill>
                  <a:schemeClr val="accent2">
                    <a:lumMod val="75000"/>
                  </a:schemeClr>
                </a:solidFill>
              </a:rPr>
              <a:t> </a:t>
            </a:r>
            <a:r>
              <a:rPr lang="zh-CN" altLang="zh-CN" sz="2800" dirty="0" smtClean="0"/>
              <a:t>资源枯竭城市专项调查</a:t>
            </a:r>
          </a:p>
          <a:p>
            <a:pPr>
              <a:buNone/>
            </a:pPr>
            <a:r>
              <a:rPr lang="zh-CN" altLang="zh-CN" sz="2800" b="1" dirty="0" smtClean="0">
                <a:solidFill>
                  <a:schemeClr val="accent2">
                    <a:lumMod val="75000"/>
                  </a:schemeClr>
                </a:solidFill>
              </a:rPr>
              <a:t>合并</a:t>
            </a:r>
            <a:r>
              <a:rPr lang="zh-CN" altLang="zh-CN" sz="2800" dirty="0" smtClean="0">
                <a:solidFill>
                  <a:schemeClr val="accent2">
                    <a:lumMod val="75000"/>
                  </a:schemeClr>
                </a:solidFill>
              </a:rPr>
              <a:t> </a:t>
            </a:r>
            <a:r>
              <a:rPr lang="zh-CN" altLang="zh-CN" sz="2800" dirty="0" smtClean="0"/>
              <a:t>企业用工调查并入相关专业统计</a:t>
            </a:r>
          </a:p>
          <a:p>
            <a:pPr>
              <a:lnSpc>
                <a:spcPts val="2900"/>
              </a:lnSpc>
              <a:buNone/>
            </a:pPr>
            <a:endParaRPr kumimoji="1" lang="zh-CN" altLang="en-US" sz="2800" noProof="1">
              <a:latin typeface="华文楷体" panose="02010600040101010101" pitchFamily="2" charset="-122"/>
              <a:ea typeface="华文楷体" panose="0201060004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0"/>
            <a:ext cx="7391400" cy="980728"/>
          </a:xfrm>
        </p:spPr>
        <p:txBody>
          <a:bodyPr/>
          <a:lstStyle/>
          <a:p>
            <a:r>
              <a:rPr lang="en-US" altLang="zh-CN" sz="3600" b="1" dirty="0" smtClean="0"/>
              <a:t/>
            </a:r>
            <a:br>
              <a:rPr lang="en-US" altLang="zh-CN" sz="3600" b="1" dirty="0" smtClean="0"/>
            </a:br>
            <a:r>
              <a:rPr lang="zh-CN" altLang="zh-CN" sz="3600" b="1" dirty="0" smtClean="0"/>
              <a:t>（二）精简报表制度</a:t>
            </a:r>
            <a:br>
              <a:rPr lang="zh-CN" altLang="zh-CN" sz="3600" b="1" dirty="0" smtClean="0"/>
            </a:br>
            <a:endParaRPr lang="zh-CN" altLang="en-US" sz="3600" b="1" dirty="0">
              <a:ea typeface="华文楷体" panose="02010600040101010101" pitchFamily="2" charset="-122"/>
            </a:endParaRPr>
          </a:p>
        </p:txBody>
      </p:sp>
      <p:sp>
        <p:nvSpPr>
          <p:cNvPr id="11266" name="Rectangle 3"/>
          <p:cNvSpPr>
            <a:spLocks noGrp="1"/>
          </p:cNvSpPr>
          <p:nvPr>
            <p:ph idx="1"/>
          </p:nvPr>
        </p:nvSpPr>
        <p:spPr>
          <a:xfrm>
            <a:off x="1187624" y="908720"/>
            <a:ext cx="7676901" cy="5616624"/>
          </a:xfrm>
        </p:spPr>
        <p:txBody>
          <a:bodyPr/>
          <a:lstStyle/>
          <a:p>
            <a:pPr>
              <a:buNone/>
            </a:pPr>
            <a:r>
              <a:rPr lang="en-US" altLang="zh-CN" sz="2800" b="1" dirty="0" smtClean="0"/>
              <a:t>2.报表:</a:t>
            </a:r>
            <a:endParaRPr lang="zh-CN" altLang="zh-CN" sz="2800" b="1" dirty="0" smtClean="0"/>
          </a:p>
          <a:p>
            <a:pPr>
              <a:buNone/>
            </a:pPr>
            <a:r>
              <a:rPr lang="zh-CN" altLang="zh-CN" sz="2000" b="1" dirty="0" smtClean="0">
                <a:solidFill>
                  <a:schemeClr val="accent2">
                    <a:lumMod val="75000"/>
                  </a:schemeClr>
                </a:solidFill>
              </a:rPr>
              <a:t>取消</a:t>
            </a:r>
            <a:r>
              <a:rPr lang="en-US" altLang="zh-CN" sz="2000" b="1" dirty="0" smtClean="0">
                <a:solidFill>
                  <a:schemeClr val="accent2">
                    <a:lumMod val="75000"/>
                  </a:schemeClr>
                </a:solidFill>
              </a:rPr>
              <a:t> </a:t>
            </a:r>
            <a:endParaRPr lang="zh-CN" altLang="zh-CN" sz="2000" dirty="0" smtClean="0">
              <a:solidFill>
                <a:schemeClr val="accent2">
                  <a:lumMod val="75000"/>
                </a:schemeClr>
              </a:solidFill>
            </a:endParaRPr>
          </a:p>
          <a:p>
            <a:pPr>
              <a:buNone/>
            </a:pPr>
            <a:r>
              <a:rPr lang="zh-CN" altLang="zh-CN" sz="2000" dirty="0" smtClean="0"/>
              <a:t>能源</a:t>
            </a:r>
            <a:r>
              <a:rPr lang="en-US" altLang="zh-CN" sz="2000" dirty="0" smtClean="0"/>
              <a:t>: </a:t>
            </a:r>
            <a:r>
              <a:rPr lang="zh-CN" altLang="zh-CN" sz="2000" dirty="0" smtClean="0"/>
              <a:t>交通运输企业主要能源消费与库存（</a:t>
            </a:r>
            <a:r>
              <a:rPr lang="en-US" altLang="zh-CN" sz="2000" dirty="0" smtClean="0"/>
              <a:t>P109</a:t>
            </a:r>
            <a:r>
              <a:rPr lang="zh-CN" altLang="zh-CN" sz="2000" dirty="0" smtClean="0"/>
              <a:t>表）</a:t>
            </a:r>
          </a:p>
          <a:p>
            <a:pPr marL="485775" indent="-575945" latinLnBrk="0">
              <a:spcBef>
                <a:spcPts val="0"/>
              </a:spcBef>
              <a:buNone/>
            </a:pPr>
            <a:r>
              <a:rPr lang="zh-CN" altLang="zh-CN" sz="2000" dirty="0" smtClean="0"/>
              <a:t>贸易：（</a:t>
            </a:r>
            <a:r>
              <a:rPr lang="en-US" altLang="zh-CN" sz="2000" dirty="0" smtClean="0"/>
              <a:t>1</a:t>
            </a:r>
            <a:r>
              <a:rPr lang="zh-CN" altLang="zh-CN" sz="2000" dirty="0" smtClean="0"/>
              <a:t>）批发和零售业产业活动单位（个体经营户）经营情况（</a:t>
            </a:r>
            <a:r>
              <a:rPr lang="en-US" altLang="zh-CN" sz="2000" i="1" dirty="0" smtClean="0">
                <a:solidFill>
                  <a:srgbClr val="FF0000"/>
                </a:solidFill>
              </a:rPr>
              <a:t>E104-3</a:t>
            </a:r>
            <a:r>
              <a:rPr lang="zh-CN" altLang="zh-CN" sz="2000" i="1" dirty="0" smtClean="0">
                <a:solidFill>
                  <a:srgbClr val="FF0000"/>
                </a:solidFill>
              </a:rPr>
              <a:t>表）</a:t>
            </a:r>
          </a:p>
          <a:p>
            <a:pPr>
              <a:buNone/>
            </a:pPr>
            <a:r>
              <a:rPr lang="en-US" altLang="zh-CN" sz="2000" dirty="0" smtClean="0"/>
              <a:t>             </a:t>
            </a:r>
            <a:r>
              <a:rPr lang="zh-CN" altLang="zh-CN" sz="2000" dirty="0" smtClean="0"/>
              <a:t>（</a:t>
            </a:r>
            <a:r>
              <a:rPr lang="en-US" altLang="zh-CN" sz="2000" dirty="0" smtClean="0"/>
              <a:t>2</a:t>
            </a:r>
            <a:r>
              <a:rPr lang="zh-CN" altLang="zh-CN" sz="2000" dirty="0" smtClean="0"/>
              <a:t>）社会消费品零售总额”（</a:t>
            </a:r>
            <a:r>
              <a:rPr lang="en-US" altLang="zh-CN" sz="2000" dirty="0" smtClean="0"/>
              <a:t>E404</a:t>
            </a:r>
            <a:r>
              <a:rPr lang="zh-CN" altLang="zh-CN" sz="2000" dirty="0" smtClean="0"/>
              <a:t>表）、</a:t>
            </a:r>
          </a:p>
          <a:p>
            <a:pPr>
              <a:buNone/>
            </a:pPr>
            <a:r>
              <a:rPr lang="en-US" altLang="zh-CN" sz="2000" dirty="0" smtClean="0"/>
              <a:t>             </a:t>
            </a:r>
            <a:r>
              <a:rPr lang="zh-CN" altLang="zh-CN" sz="2000" dirty="0" smtClean="0"/>
              <a:t>（</a:t>
            </a:r>
            <a:r>
              <a:rPr lang="en-US" altLang="zh-CN" sz="2000" dirty="0" smtClean="0"/>
              <a:t>3</a:t>
            </a:r>
            <a:r>
              <a:rPr lang="zh-CN" altLang="zh-CN" sz="2000" dirty="0" smtClean="0"/>
              <a:t>）住宿和餐饮业产业活动单位（个体经营户）经营情况</a:t>
            </a:r>
            <a:r>
              <a:rPr lang="zh-CN" altLang="zh-CN" sz="2000" i="1" dirty="0" smtClean="0">
                <a:solidFill>
                  <a:srgbClr val="FF0000"/>
                </a:solidFill>
              </a:rPr>
              <a:t>（</a:t>
            </a:r>
            <a:r>
              <a:rPr lang="en-US" altLang="zh-CN" sz="2000" i="1" dirty="0" smtClean="0">
                <a:solidFill>
                  <a:srgbClr val="FF0000"/>
                </a:solidFill>
              </a:rPr>
              <a:t>S104-3</a:t>
            </a:r>
            <a:r>
              <a:rPr lang="zh-CN" altLang="zh-CN" sz="2000" i="1" dirty="0" smtClean="0">
                <a:solidFill>
                  <a:srgbClr val="FF0000"/>
                </a:solidFill>
              </a:rPr>
              <a:t>表）</a:t>
            </a:r>
          </a:p>
          <a:p>
            <a:pPr>
              <a:buNone/>
            </a:pPr>
            <a:r>
              <a:rPr lang="zh-CN" altLang="zh-CN" sz="2000" dirty="0" smtClean="0"/>
              <a:t>服务业</a:t>
            </a:r>
            <a:r>
              <a:rPr lang="en-US" altLang="zh-CN" sz="2000" dirty="0" smtClean="0"/>
              <a:t>: </a:t>
            </a:r>
            <a:r>
              <a:rPr lang="zh-CN" altLang="zh-CN" sz="2000" dirty="0" smtClean="0"/>
              <a:t>（</a:t>
            </a:r>
            <a:r>
              <a:rPr lang="en-US" altLang="zh-CN" sz="2000" dirty="0" smtClean="0"/>
              <a:t>1</a:t>
            </a:r>
            <a:r>
              <a:rPr lang="zh-CN" altLang="zh-CN" sz="2000" dirty="0" smtClean="0"/>
              <a:t>）民用车辆拥有量（</a:t>
            </a:r>
            <a:r>
              <a:rPr lang="en-US" altLang="zh-CN" sz="2000" dirty="0" smtClean="0"/>
              <a:t>D301</a:t>
            </a:r>
            <a:r>
              <a:rPr lang="zh-CN" altLang="zh-CN" sz="2000" dirty="0" smtClean="0"/>
              <a:t>表） </a:t>
            </a:r>
          </a:p>
          <a:p>
            <a:pPr>
              <a:buNone/>
            </a:pPr>
            <a:r>
              <a:rPr lang="en-US" altLang="zh-CN" sz="2000" dirty="0" smtClean="0"/>
              <a:t>              </a:t>
            </a:r>
            <a:r>
              <a:rPr lang="zh-CN" altLang="zh-CN" sz="2000" dirty="0" smtClean="0"/>
              <a:t>（</a:t>
            </a:r>
            <a:r>
              <a:rPr lang="en-US" altLang="zh-CN" sz="2000" dirty="0" smtClean="0"/>
              <a:t>2</a:t>
            </a:r>
            <a:r>
              <a:rPr lang="zh-CN" altLang="zh-CN" sz="2000" dirty="0" smtClean="0"/>
              <a:t>）水路运输企业能源消费（</a:t>
            </a:r>
            <a:r>
              <a:rPr lang="en-US" altLang="zh-CN" sz="2000" dirty="0" smtClean="0"/>
              <a:t>D104</a:t>
            </a:r>
            <a:r>
              <a:rPr lang="zh-CN" altLang="zh-CN" sz="2000" dirty="0" smtClean="0"/>
              <a:t>表）</a:t>
            </a:r>
          </a:p>
          <a:p>
            <a:pPr>
              <a:buNone/>
            </a:pPr>
            <a:r>
              <a:rPr lang="en-US" altLang="zh-CN" sz="2000" dirty="0" smtClean="0"/>
              <a:t>              </a:t>
            </a:r>
            <a:r>
              <a:rPr lang="zh-CN" altLang="zh-CN" sz="2000" dirty="0" smtClean="0"/>
              <a:t>（</a:t>
            </a:r>
            <a:r>
              <a:rPr lang="en-US" altLang="zh-CN" sz="2000" dirty="0" smtClean="0"/>
              <a:t>3</a:t>
            </a:r>
            <a:r>
              <a:rPr lang="zh-CN" altLang="zh-CN" sz="2000" dirty="0" smtClean="0"/>
              <a:t>）水路运输能源消费（</a:t>
            </a:r>
            <a:r>
              <a:rPr lang="en-US" altLang="zh-CN" sz="2000" dirty="0" smtClean="0"/>
              <a:t>D349</a:t>
            </a:r>
            <a:r>
              <a:rPr lang="zh-CN" altLang="zh-CN" sz="2000" dirty="0" smtClean="0"/>
              <a:t>表）</a:t>
            </a:r>
          </a:p>
          <a:p>
            <a:pPr>
              <a:buNone/>
            </a:pPr>
            <a:r>
              <a:rPr lang="zh-CN" altLang="zh-CN" sz="2000" dirty="0" smtClean="0"/>
              <a:t>专项：合约类电子交易平台情况（</a:t>
            </a:r>
            <a:r>
              <a:rPr lang="en-US" altLang="zh-CN" sz="2000" dirty="0" smtClean="0"/>
              <a:t>U205</a:t>
            </a:r>
            <a:r>
              <a:rPr lang="zh-CN" altLang="zh-CN" sz="2000" dirty="0" smtClean="0"/>
              <a:t>表）</a:t>
            </a:r>
          </a:p>
          <a:p>
            <a:pPr>
              <a:buNone/>
            </a:pPr>
            <a:r>
              <a:rPr lang="zh-CN" altLang="zh-CN" sz="2000" dirty="0" smtClean="0"/>
              <a:t>普查中心</a:t>
            </a:r>
            <a:r>
              <a:rPr lang="en-US" altLang="zh-CN" sz="2000" dirty="0" smtClean="0"/>
              <a:t>:</a:t>
            </a:r>
            <a:r>
              <a:rPr lang="zh-CN" altLang="zh-CN" sz="2000" dirty="0" smtClean="0"/>
              <a:t>变更统一社会信用代码和剔除单位一览表（</a:t>
            </a:r>
            <a:r>
              <a:rPr lang="en-US" altLang="zh-CN" sz="2000" dirty="0" smtClean="0"/>
              <a:t>J402</a:t>
            </a:r>
            <a:r>
              <a:rPr lang="zh-CN" altLang="zh-CN" sz="2000" dirty="0" smtClean="0"/>
              <a:t>表）</a:t>
            </a:r>
          </a:p>
          <a:p>
            <a:pPr>
              <a:buNone/>
            </a:pPr>
            <a:endParaRPr lang="en-US" altLang="zh-CN" sz="2000" b="1" dirty="0" smtClean="0"/>
          </a:p>
          <a:p>
            <a:pPr>
              <a:buNone/>
            </a:pPr>
            <a:r>
              <a:rPr lang="zh-CN" altLang="zh-CN" sz="2000" b="1" dirty="0" smtClean="0">
                <a:solidFill>
                  <a:schemeClr val="accent2">
                    <a:lumMod val="75000"/>
                  </a:schemeClr>
                </a:solidFill>
              </a:rPr>
              <a:t>合并  </a:t>
            </a:r>
            <a:r>
              <a:rPr lang="zh-CN" altLang="en-US" sz="2000" dirty="0" smtClean="0"/>
              <a:t>科技   </a:t>
            </a:r>
            <a:r>
              <a:rPr lang="zh-CN" altLang="zh-CN" sz="2000" dirty="0" smtClean="0"/>
              <a:t>合并精简创新调查企业家问卷</a:t>
            </a:r>
          </a:p>
          <a:p>
            <a:pPr>
              <a:buNone/>
            </a:pPr>
            <a:endParaRPr lang="zh-CN" altLang="zh-CN" sz="2000" dirty="0" smtClean="0"/>
          </a:p>
          <a:p>
            <a:pPr>
              <a:lnSpc>
                <a:spcPts val="2900"/>
              </a:lnSpc>
              <a:buNone/>
            </a:pPr>
            <a:endParaRPr kumimoji="1" lang="zh-CN" altLang="en-US" sz="2800" noProof="1">
              <a:latin typeface="华文楷体" panose="02010600040101010101" pitchFamily="2" charset="-122"/>
              <a:ea typeface="华文楷体" panose="0201060004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332656"/>
            <a:ext cx="7391400" cy="936104"/>
          </a:xfrm>
        </p:spPr>
        <p:txBody>
          <a:bodyPr/>
          <a:lstStyle/>
          <a:p>
            <a:r>
              <a:rPr lang="en-US" altLang="zh-CN" sz="3600" b="1" dirty="0" smtClean="0"/>
              <a:t/>
            </a:r>
            <a:br>
              <a:rPr lang="en-US" altLang="zh-CN" sz="3600" b="1" dirty="0" smtClean="0"/>
            </a:br>
            <a:r>
              <a:rPr lang="zh-CN" altLang="zh-CN" sz="3600" b="1" dirty="0" smtClean="0"/>
              <a:t>（二）精简报表制度</a:t>
            </a:r>
            <a:br>
              <a:rPr lang="zh-CN" altLang="zh-CN" sz="3600" b="1" dirty="0" smtClean="0"/>
            </a:br>
            <a:endParaRPr lang="zh-CN" altLang="en-US" sz="3600" b="1" dirty="0">
              <a:ea typeface="华文楷体" panose="02010600040101010101" pitchFamily="2" charset="-122"/>
            </a:endParaRPr>
          </a:p>
        </p:txBody>
      </p:sp>
      <p:sp>
        <p:nvSpPr>
          <p:cNvPr id="11266" name="Rectangle 3"/>
          <p:cNvSpPr>
            <a:spLocks noGrp="1"/>
          </p:cNvSpPr>
          <p:nvPr>
            <p:ph idx="1"/>
          </p:nvPr>
        </p:nvSpPr>
        <p:spPr>
          <a:xfrm>
            <a:off x="1071880" y="1268730"/>
            <a:ext cx="8173085" cy="5184775"/>
          </a:xfrm>
        </p:spPr>
        <p:txBody>
          <a:bodyPr/>
          <a:lstStyle/>
          <a:p>
            <a:pPr>
              <a:buNone/>
            </a:pPr>
            <a:r>
              <a:rPr lang="en-US" altLang="zh-CN" sz="2800" b="1" dirty="0" smtClean="0"/>
              <a:t>3.</a:t>
            </a:r>
            <a:r>
              <a:rPr lang="zh-CN" altLang="zh-CN" sz="2800" b="1" dirty="0" smtClean="0"/>
              <a:t>指标和目录</a:t>
            </a:r>
          </a:p>
          <a:p>
            <a:pPr algn="just">
              <a:buNone/>
            </a:pPr>
            <a:r>
              <a:rPr lang="zh-CN" altLang="zh-CN" sz="2800" dirty="0" smtClean="0"/>
              <a:t>工业:合并精简景气调查、产能利用率和用工需求</a:t>
            </a:r>
            <a:r>
              <a:rPr lang="en-US" altLang="zh-CN" sz="2800" dirty="0" smtClean="0"/>
              <a:t>          </a:t>
            </a:r>
          </a:p>
          <a:p>
            <a:pPr algn="just">
              <a:buNone/>
            </a:pPr>
            <a:r>
              <a:rPr lang="en-US" altLang="zh-CN" sz="2800" dirty="0" smtClean="0"/>
              <a:t>        </a:t>
            </a:r>
            <a:r>
              <a:rPr lang="zh-CN" altLang="zh-CN" sz="2800" dirty="0" smtClean="0">
                <a:solidFill>
                  <a:schemeClr val="tx1"/>
                </a:solidFill>
              </a:rPr>
              <a:t>相关指标,删除和合并部分产品目录</a:t>
            </a:r>
          </a:p>
          <a:p>
            <a:pPr>
              <a:buNone/>
            </a:pPr>
            <a:r>
              <a:rPr lang="zh-CN" altLang="zh-CN" sz="2800" dirty="0" smtClean="0"/>
              <a:t>投资:精简房地产用途分组等指标和固定资产投资</a:t>
            </a:r>
          </a:p>
          <a:p>
            <a:pPr algn="just">
              <a:buNone/>
            </a:pPr>
            <a:r>
              <a:rPr lang="zh-CN" altLang="zh-CN" sz="2800" dirty="0" smtClean="0"/>
              <a:t> </a:t>
            </a:r>
            <a:r>
              <a:rPr lang="en-US" altLang="zh-CN" sz="2800" dirty="0" smtClean="0"/>
              <a:t>       </a:t>
            </a:r>
            <a:r>
              <a:rPr lang="zh-CN" altLang="zh-CN" sz="2800" dirty="0" smtClean="0">
                <a:solidFill>
                  <a:schemeClr val="tx1"/>
                </a:solidFill>
              </a:rPr>
              <a:t>生产能力目录</a:t>
            </a:r>
            <a:endParaRPr lang="zh-CN" altLang="zh-CN" sz="2800" i="1" dirty="0" smtClean="0">
              <a:solidFill>
                <a:schemeClr val="tx1"/>
              </a:solidFill>
            </a:endParaRPr>
          </a:p>
          <a:p>
            <a:pPr>
              <a:buNone/>
            </a:pPr>
            <a:r>
              <a:rPr lang="zh-CN" altLang="zh-CN" sz="2800" dirty="0" smtClean="0"/>
              <a:t>贸易:精简第三方网络支付情况地区分组等指标</a:t>
            </a:r>
          </a:p>
          <a:p>
            <a:pPr>
              <a:buNone/>
            </a:pPr>
            <a:r>
              <a:rPr lang="zh-CN" altLang="zh-CN" sz="2800" dirty="0" smtClean="0"/>
              <a:t>农村:精简农业生产和县基本情况中难以获取的指标</a:t>
            </a:r>
            <a:endParaRPr lang="zh-CN" altLang="zh-CN" sz="2800" i="1" dirty="0" smtClean="0">
              <a:solidFill>
                <a:srgbClr val="FF0000"/>
              </a:solidFill>
            </a:endParaRPr>
          </a:p>
          <a:p>
            <a:pPr>
              <a:buNone/>
            </a:pPr>
            <a:r>
              <a:rPr lang="zh-CN" altLang="zh-CN" sz="2800" dirty="0" smtClean="0"/>
              <a:t>普查中心:精简基本单位制度中电子邮箱、网址等</a:t>
            </a:r>
          </a:p>
          <a:p>
            <a:pPr>
              <a:buNone/>
            </a:pPr>
            <a:r>
              <a:rPr lang="zh-CN" altLang="zh-CN" sz="2800" dirty="0" smtClean="0"/>
              <a:t>市卡:精简指标</a:t>
            </a:r>
          </a:p>
          <a:p>
            <a:pPr>
              <a:lnSpc>
                <a:spcPts val="2900"/>
              </a:lnSpc>
              <a:buNone/>
            </a:pPr>
            <a:endParaRPr kumimoji="1" lang="zh-CN" altLang="en-US" sz="2800" noProof="1">
              <a:latin typeface="华文楷体" panose="02010600040101010101" pitchFamily="2" charset="-122"/>
              <a:ea typeface="华文楷体" panose="02010600040101010101" pitchFamily="2" charset="-122"/>
            </a:endParaRPr>
          </a:p>
        </p:txBody>
      </p:sp>
    </p:spTree>
  </p:cSld>
  <p:clrMapOvr>
    <a:masterClrMapping/>
  </p:clrMapOvr>
</p:sld>
</file>

<file path=ppt/theme/theme1.xml><?xml version="1.0" encoding="utf-8"?>
<a:theme xmlns:a="http://schemas.openxmlformats.org/drawingml/2006/main" name="国家统计局宏观数据库介绍（演示）zhongxin">
  <a:themeElements>
    <a:clrScheme name="国家统计局宏观数据库介绍（演示）zhongxi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国家统计局宏观数据库介绍（演示）zhongxin">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b" anchorCtr="1" compatLnSpc="1">
        <a:spAutoFit/>
      </a:bodyPr>
      <a:lstStyle>
        <a:defPPr marL="0" marR="0" indent="0" algn="l" defTabSz="914400" rtl="0" eaLnBrk="1" fontAlgn="base" latinLnBrk="0" hangingPunct="1">
          <a:lnSpc>
            <a:spcPct val="100000"/>
          </a:lnSpc>
          <a:spcBef>
            <a:spcPct val="0"/>
          </a:spcBef>
          <a:spcAft>
            <a:spcPct val="0"/>
          </a:spcAft>
          <a:buClrTx/>
          <a:buSzTx/>
          <a:buFontTx/>
          <a:buNone/>
          <a:defRPr kumimoji="1" lang="zh-CN" altLang="en-US" sz="3200" b="1" i="0" u="none" strike="noStrike" cap="none" normalizeH="0" baseline="0" smtClean="0">
            <a:ln>
              <a:noFill/>
            </a:ln>
            <a:solidFill>
              <a:schemeClr val="tx1"/>
            </a:solidFill>
            <a:effectLst/>
            <a:latin typeface="Times New Roman" panose="02020603050405020304" pitchFamily="18" charset="0"/>
            <a:ea typeface="方正彩云简体" pitchFamily="65"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b" anchorCtr="1" compatLnSpc="1">
        <a:spAutoFit/>
      </a:bodyPr>
      <a:lstStyle>
        <a:defPPr marL="0" marR="0" indent="0" algn="l" defTabSz="914400" rtl="0" eaLnBrk="1" fontAlgn="base" latinLnBrk="0" hangingPunct="1">
          <a:lnSpc>
            <a:spcPct val="100000"/>
          </a:lnSpc>
          <a:spcBef>
            <a:spcPct val="0"/>
          </a:spcBef>
          <a:spcAft>
            <a:spcPct val="0"/>
          </a:spcAft>
          <a:buClrTx/>
          <a:buSzTx/>
          <a:buFontTx/>
          <a:buNone/>
          <a:defRPr kumimoji="1" lang="zh-CN" altLang="en-US" sz="3200" b="1" i="0" u="none" strike="noStrike" cap="none" normalizeH="0" baseline="0" smtClean="0">
            <a:ln>
              <a:noFill/>
            </a:ln>
            <a:solidFill>
              <a:schemeClr val="tx1"/>
            </a:solidFill>
            <a:effectLst/>
            <a:latin typeface="Times New Roman" panose="02020603050405020304" pitchFamily="18" charset="0"/>
            <a:ea typeface="方正彩云简体" pitchFamily="65" charset="-122"/>
          </a:defRPr>
        </a:defPPr>
      </a:lstStyle>
    </a:lnDef>
  </a:objectDefaults>
  <a:extraClrSchemeLst>
    <a:extraClrScheme>
      <a:clrScheme name="国家统计局宏观数据库介绍（演示）zhongxi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国家统计局宏观数据库介绍（演示）zhongxi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国家统计局宏观数据库介绍（演示）zhongxi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国家统计局宏观数据库介绍（演示）zhongxi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国家统计局宏观数据库介绍（演示）zhongxi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国家统计局宏观数据库介绍（演示）zhongxi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国家统计局宏观数据库介绍（演示）zhongxi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国家统计局宏观数据库介绍（演示）zhongxin">
  <a:themeElements>
    <a:clrScheme name="国家统计局宏观数据库介绍（演示）zhongxi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国家统计局宏观数据库介绍（演示）zhongxin">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b" anchorCtr="1" compatLnSpc="1">
        <a:spAutoFit/>
      </a:bodyPr>
      <a:lstStyle>
        <a:defPPr marL="0" marR="0" indent="0" algn="l" defTabSz="914400" rtl="0" eaLnBrk="1" fontAlgn="base" latinLnBrk="0" hangingPunct="1">
          <a:lnSpc>
            <a:spcPct val="100000"/>
          </a:lnSpc>
          <a:spcBef>
            <a:spcPct val="0"/>
          </a:spcBef>
          <a:spcAft>
            <a:spcPct val="0"/>
          </a:spcAft>
          <a:buClrTx/>
          <a:buSzTx/>
          <a:buFontTx/>
          <a:buNone/>
          <a:defRPr kumimoji="1" lang="zh-CN" altLang="en-US" sz="3200" b="1" i="0" u="none" strike="noStrike" cap="none" normalizeH="0" baseline="0" smtClean="0">
            <a:ln>
              <a:noFill/>
            </a:ln>
            <a:solidFill>
              <a:schemeClr val="tx1"/>
            </a:solidFill>
            <a:effectLst/>
            <a:latin typeface="Times New Roman" panose="02020603050405020304" pitchFamily="18" charset="0"/>
            <a:ea typeface="方正彩云简体" pitchFamily="65"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b" anchorCtr="1" compatLnSpc="1">
        <a:spAutoFit/>
      </a:bodyPr>
      <a:lstStyle>
        <a:defPPr marL="0" marR="0" indent="0" algn="l" defTabSz="914400" rtl="0" eaLnBrk="1" fontAlgn="base" latinLnBrk="0" hangingPunct="1">
          <a:lnSpc>
            <a:spcPct val="100000"/>
          </a:lnSpc>
          <a:spcBef>
            <a:spcPct val="0"/>
          </a:spcBef>
          <a:spcAft>
            <a:spcPct val="0"/>
          </a:spcAft>
          <a:buClrTx/>
          <a:buSzTx/>
          <a:buFontTx/>
          <a:buNone/>
          <a:defRPr kumimoji="1" lang="zh-CN" altLang="en-US" sz="3200" b="1" i="0" u="none" strike="noStrike" cap="none" normalizeH="0" baseline="0" smtClean="0">
            <a:ln>
              <a:noFill/>
            </a:ln>
            <a:solidFill>
              <a:schemeClr val="tx1"/>
            </a:solidFill>
            <a:effectLst/>
            <a:latin typeface="Times New Roman" panose="02020603050405020304" pitchFamily="18" charset="0"/>
            <a:ea typeface="方正彩云简体" pitchFamily="65" charset="-122"/>
          </a:defRPr>
        </a:defPPr>
      </a:lstStyle>
    </a:lnDef>
  </a:objectDefaults>
  <a:extraClrSchemeLst>
    <a:extraClrScheme>
      <a:clrScheme name="国家统计局宏观数据库介绍（演示）zhongxi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国家统计局宏观数据库介绍（演示）zhongxi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国家统计局宏观数据库介绍（演示）zhongxi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国家统计局宏观数据库介绍（演示）zhongxi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国家统计局宏观数据库介绍（演示）zhongxi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国家统计局宏观数据库介绍（演示）zhongxi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国家统计局宏观数据库介绍（演示）zhongxi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1320</Words>
  <Application>Microsoft Office PowerPoint</Application>
  <PresentationFormat>全屏显示(4:3)</PresentationFormat>
  <Paragraphs>100</Paragraphs>
  <Slides>16</Slides>
  <Notes>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16</vt:i4>
      </vt:variant>
    </vt:vector>
  </HeadingPairs>
  <TitlesOfParts>
    <vt:vector size="24" baseType="lpstr">
      <vt:lpstr>方正彩云简体</vt:lpstr>
      <vt:lpstr>方正小标宋_GBK</vt:lpstr>
      <vt:lpstr>华文楷体</vt:lpstr>
      <vt:lpstr>宋体</vt:lpstr>
      <vt:lpstr>Calibri</vt:lpstr>
      <vt:lpstr>Times New Roman</vt:lpstr>
      <vt:lpstr>国家统计局宏观数据库介绍（演示）zhongxin</vt:lpstr>
      <vt:lpstr>4_国家统计局宏观数据库介绍（演示）zhongxin</vt:lpstr>
      <vt:lpstr> 2021年统计年报和2022年定期统计报表制度修订的几个重要环节  </vt:lpstr>
      <vt:lpstr> 一、修订原则 </vt:lpstr>
      <vt:lpstr>二、主要修订内容 </vt:lpstr>
      <vt:lpstr>（一）新增相关统计内容</vt:lpstr>
      <vt:lpstr>（一）新增相关统计内容</vt:lpstr>
      <vt:lpstr>（一）新增相关统计内容</vt:lpstr>
      <vt:lpstr> （二）精简报表制度 </vt:lpstr>
      <vt:lpstr> （二）精简报表制度 </vt:lpstr>
      <vt:lpstr> （二）精简报表制度 </vt:lpstr>
      <vt:lpstr> （二）精简报表制度 </vt:lpstr>
      <vt:lpstr> （三）推进重点领域统计改革</vt:lpstr>
      <vt:lpstr> （三）推进重点领域统计改革 </vt:lpstr>
      <vt:lpstr> （三）推进重点领域统计改革</vt:lpstr>
      <vt:lpstr> （三）重点改革 </vt:lpstr>
      <vt:lpstr> （三）推进重点领域统计改革 </vt:lpstr>
      <vt:lpstr>PowerPoint 演示文稿</vt:lpstr>
    </vt:vector>
  </TitlesOfParts>
  <Company>nbs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ora</dc:creator>
  <cp:lastModifiedBy>MicroSoft</cp:lastModifiedBy>
  <cp:revision>470</cp:revision>
  <dcterms:created xsi:type="dcterms:W3CDTF">2021-10-27T06:19:27Z</dcterms:created>
  <dcterms:modified xsi:type="dcterms:W3CDTF">2022-03-17T04:05:45Z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2052-11.8.2.10125</vt:lpwstr>
  </property>
</Properties>
</file>